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dd0da1630894a83" /><Relationship Type="http://schemas.openxmlformats.org/officeDocument/2006/relationships/extended-properties" Target="/docProps/app.xml" Id="R52708aacf74f4ee5" /><Relationship Type="http://schemas.openxmlformats.org/officeDocument/2006/relationships/officeDocument" Target="/ppt/presentation.xml" Id="R0a988233d104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8d3295ae014a9b"/>
  </p:sldMasterIdLst>
  <p:notesMasterIdLst>
    <p:notesMasterId xmlns:r="http://schemas.openxmlformats.org/officeDocument/2006/relationships" r:id="Ra9f18c4f073e40b5"/>
  </p:notesMasterIdLst>
  <p:sldIdLst>
    <p:sldId xmlns:r="http://schemas.openxmlformats.org/officeDocument/2006/relationships" id="256" r:id="R3989f781843741de"/>
    <p:sldId xmlns:r="http://schemas.openxmlformats.org/officeDocument/2006/relationships" id="257" r:id="R22d43fd40ef14e76"/>
    <p:sldId xmlns:r="http://schemas.openxmlformats.org/officeDocument/2006/relationships" id="258" r:id="Rcc7609cd8ba74a73"/>
    <p:sldId xmlns:r="http://schemas.openxmlformats.org/officeDocument/2006/relationships" id="259" r:id="R649dfb3c21614390"/>
    <p:sldId xmlns:r="http://schemas.openxmlformats.org/officeDocument/2006/relationships" id="260" r:id="R6e7b09f3da7546a8"/>
    <p:sldId xmlns:r="http://schemas.openxmlformats.org/officeDocument/2006/relationships" id="261" r:id="Rf118d1664972453e"/>
    <p:sldId xmlns:r="http://schemas.openxmlformats.org/officeDocument/2006/relationships" id="262" r:id="R784b4267038c4b8c"/>
    <p:sldId xmlns:r="http://schemas.openxmlformats.org/officeDocument/2006/relationships" id="263" r:id="R786de7db76cc4f33"/>
    <p:sldId xmlns:r="http://schemas.openxmlformats.org/officeDocument/2006/relationships" id="264" r:id="R5283461dc3df46c9"/>
    <p:sldId xmlns:r="http://schemas.openxmlformats.org/officeDocument/2006/relationships" id="265" r:id="R0a6f284597004987"/>
    <p:sldId xmlns:r="http://schemas.openxmlformats.org/officeDocument/2006/relationships" id="266" r:id="R10e9dc77a5664f74"/>
    <p:sldId xmlns:r="http://schemas.openxmlformats.org/officeDocument/2006/relationships" id="267" r:id="R2d444261455242ac"/>
    <p:sldId xmlns:r="http://schemas.openxmlformats.org/officeDocument/2006/relationships" id="268" r:id="Rbf1e87c37fbc49a7"/>
    <p:sldId xmlns:r="http://schemas.openxmlformats.org/officeDocument/2006/relationships" id="269" r:id="Radfa922de079444b"/>
    <p:sldId xmlns:r="http://schemas.openxmlformats.org/officeDocument/2006/relationships" id="270" r:id="R5d84e2b82a484f36"/>
    <p:sldId xmlns:r="http://schemas.openxmlformats.org/officeDocument/2006/relationships" id="271" r:id="Rc212c77ca93d4138"/>
    <p:sldId xmlns:r="http://schemas.openxmlformats.org/officeDocument/2006/relationships" id="272" r:id="Rdceaabf575c14b8a"/>
    <p:sldId xmlns:r="http://schemas.openxmlformats.org/officeDocument/2006/relationships" id="273" r:id="Rb9cb21935ddf4793"/>
    <p:sldId xmlns:r="http://schemas.openxmlformats.org/officeDocument/2006/relationships" id="274" r:id="R7f1b2f08f15a4457"/>
    <p:sldId xmlns:r="http://schemas.openxmlformats.org/officeDocument/2006/relationships" id="275" r:id="R779ab4ae91124dd1"/>
    <p:sldId xmlns:r="http://schemas.openxmlformats.org/officeDocument/2006/relationships" id="276" r:id="R64b238a8e8484c16"/>
    <p:sldId xmlns:r="http://schemas.openxmlformats.org/officeDocument/2006/relationships" id="277" r:id="R4cd0c3d4453b4263"/>
    <p:sldId xmlns:r="http://schemas.openxmlformats.org/officeDocument/2006/relationships" id="278" r:id="R4b59c909e69c42c4"/>
    <p:sldId xmlns:r="http://schemas.openxmlformats.org/officeDocument/2006/relationships" id="279" r:id="R1dcfe1caab614f74"/>
    <p:sldId xmlns:r="http://schemas.openxmlformats.org/officeDocument/2006/relationships" id="280" r:id="R1d36f9b619da4ced"/>
    <p:sldId xmlns:r="http://schemas.openxmlformats.org/officeDocument/2006/relationships" id="281" r:id="R47446f36fc574539"/>
    <p:sldId xmlns:r="http://schemas.openxmlformats.org/officeDocument/2006/relationships" id="282" r:id="R8253349e40ff4c31"/>
    <p:sldId xmlns:r="http://schemas.openxmlformats.org/officeDocument/2006/relationships" id="283" r:id="R4c11f7a6e0a44ccd"/>
    <p:sldId xmlns:r="http://schemas.openxmlformats.org/officeDocument/2006/relationships" id="284" r:id="Rd786695fe37d44c7"/>
    <p:sldId xmlns:r="http://schemas.openxmlformats.org/officeDocument/2006/relationships" id="285" r:id="R7315e9dc726a4b82"/>
    <p:sldId xmlns:r="http://schemas.openxmlformats.org/officeDocument/2006/relationships" id="286" r:id="R087016f14a124d7d"/>
    <p:sldId xmlns:r="http://schemas.openxmlformats.org/officeDocument/2006/relationships" id="287" r:id="R3ed635c3362d4dd8"/>
    <p:sldId xmlns:r="http://schemas.openxmlformats.org/officeDocument/2006/relationships" id="288" r:id="R3a620ee540a04281"/>
    <p:sldId xmlns:r="http://schemas.openxmlformats.org/officeDocument/2006/relationships" id="289" r:id="Rfe4820a91db14d60"/>
    <p:sldId xmlns:r="http://schemas.openxmlformats.org/officeDocument/2006/relationships" id="290" r:id="R3eafc6a9930e426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0fe741646914674" /><Relationship Type="http://schemas.openxmlformats.org/officeDocument/2006/relationships/slideMaster" Target="/ppt/slideMasters/slideMaster1.xml" Id="Rf48d3295ae014a9b" /><Relationship Type="http://schemas.openxmlformats.org/officeDocument/2006/relationships/notesMaster" Target="/ppt/notesMasters/notesMaster1.xml" Id="Ra9f18c4f073e40b5" /><Relationship Type="http://schemas.openxmlformats.org/officeDocument/2006/relationships/presProps" Target="/ppt/presProps.xml" Id="R9a350b7c24be46e8" /><Relationship Type="http://schemas.openxmlformats.org/officeDocument/2006/relationships/tableStyles" Target="/ppt/tableStyles.xml" Id="R1f4d238dabbe438c" /><Relationship Type="http://schemas.openxmlformats.org/officeDocument/2006/relationships/slide" Target="/ppt/slides/slide1.xml" Id="R3989f781843741de" /><Relationship Type="http://schemas.openxmlformats.org/officeDocument/2006/relationships/slide" Target="/ppt/slides/slide2.xml" Id="R22d43fd40ef14e76" /><Relationship Type="http://schemas.openxmlformats.org/officeDocument/2006/relationships/slide" Target="/ppt/slides/slide3.xml" Id="Rcc7609cd8ba74a73" /><Relationship Type="http://schemas.openxmlformats.org/officeDocument/2006/relationships/slide" Target="/ppt/slides/slide4.xml" Id="R649dfb3c21614390" /><Relationship Type="http://schemas.openxmlformats.org/officeDocument/2006/relationships/slide" Target="/ppt/slides/slide5.xml" Id="R6e7b09f3da7546a8" /><Relationship Type="http://schemas.openxmlformats.org/officeDocument/2006/relationships/slide" Target="/ppt/slides/slide6.xml" Id="Rf118d1664972453e" /><Relationship Type="http://schemas.openxmlformats.org/officeDocument/2006/relationships/slide" Target="/ppt/slides/slide7.xml" Id="R784b4267038c4b8c" /><Relationship Type="http://schemas.openxmlformats.org/officeDocument/2006/relationships/slide" Target="/ppt/slides/slide8.xml" Id="R786de7db76cc4f33" /><Relationship Type="http://schemas.openxmlformats.org/officeDocument/2006/relationships/slide" Target="/ppt/slides/slide9.xml" Id="R5283461dc3df46c9" /><Relationship Type="http://schemas.openxmlformats.org/officeDocument/2006/relationships/slide" Target="/ppt/slides/slide10.xml" Id="R0a6f284597004987" /><Relationship Type="http://schemas.openxmlformats.org/officeDocument/2006/relationships/slide" Target="/ppt/slides/slide11.xml" Id="R10e9dc77a5664f74" /><Relationship Type="http://schemas.openxmlformats.org/officeDocument/2006/relationships/slide" Target="/ppt/slides/slide12.xml" Id="R2d444261455242ac" /><Relationship Type="http://schemas.openxmlformats.org/officeDocument/2006/relationships/slide" Target="/ppt/slides/slide13.xml" Id="Rbf1e87c37fbc49a7" /><Relationship Type="http://schemas.openxmlformats.org/officeDocument/2006/relationships/slide" Target="/ppt/slides/slide14.xml" Id="Radfa922de079444b" /><Relationship Type="http://schemas.openxmlformats.org/officeDocument/2006/relationships/slide" Target="/ppt/slides/slide15.xml" Id="R5d84e2b82a484f36" /><Relationship Type="http://schemas.openxmlformats.org/officeDocument/2006/relationships/slide" Target="/ppt/slides/slide16.xml" Id="Rc212c77ca93d4138" /><Relationship Type="http://schemas.openxmlformats.org/officeDocument/2006/relationships/slide" Target="/ppt/slides/slide17.xml" Id="Rdceaabf575c14b8a" /><Relationship Type="http://schemas.openxmlformats.org/officeDocument/2006/relationships/slide" Target="/ppt/slides/slide18.xml" Id="Rb9cb21935ddf4793" /><Relationship Type="http://schemas.openxmlformats.org/officeDocument/2006/relationships/slide" Target="/ppt/slides/slide19.xml" Id="R7f1b2f08f15a4457" /><Relationship Type="http://schemas.openxmlformats.org/officeDocument/2006/relationships/slide" Target="/ppt/slides/slide20.xml" Id="R779ab4ae91124dd1" /><Relationship Type="http://schemas.openxmlformats.org/officeDocument/2006/relationships/slide" Target="/ppt/slides/slide21.xml" Id="R64b238a8e8484c16" /><Relationship Type="http://schemas.openxmlformats.org/officeDocument/2006/relationships/slide" Target="/ppt/slides/slide22.xml" Id="R4cd0c3d4453b4263" /><Relationship Type="http://schemas.openxmlformats.org/officeDocument/2006/relationships/slide" Target="/ppt/slides/slide23.xml" Id="R4b59c909e69c42c4" /><Relationship Type="http://schemas.openxmlformats.org/officeDocument/2006/relationships/slide" Target="/ppt/slides/slide24.xml" Id="R1dcfe1caab614f74" /><Relationship Type="http://schemas.openxmlformats.org/officeDocument/2006/relationships/slide" Target="/ppt/slides/slide25.xml" Id="R1d36f9b619da4ced" /><Relationship Type="http://schemas.openxmlformats.org/officeDocument/2006/relationships/slide" Target="/ppt/slides/slide26.xml" Id="R47446f36fc574539" /><Relationship Type="http://schemas.openxmlformats.org/officeDocument/2006/relationships/slide" Target="/ppt/slides/slide27.xml" Id="R8253349e40ff4c31" /><Relationship Type="http://schemas.openxmlformats.org/officeDocument/2006/relationships/slide" Target="/ppt/slides/slide28.xml" Id="R4c11f7a6e0a44ccd" /><Relationship Type="http://schemas.openxmlformats.org/officeDocument/2006/relationships/slide" Target="/ppt/slides/slide29.xml" Id="Rd786695fe37d44c7" /><Relationship Type="http://schemas.openxmlformats.org/officeDocument/2006/relationships/slide" Target="/ppt/slides/slide30.xml" Id="R7315e9dc726a4b82" /><Relationship Type="http://schemas.openxmlformats.org/officeDocument/2006/relationships/slide" Target="/ppt/slides/slide31.xml" Id="R087016f14a124d7d" /><Relationship Type="http://schemas.openxmlformats.org/officeDocument/2006/relationships/slide" Target="/ppt/slides/slide32.xml" Id="R3ed635c3362d4dd8" /><Relationship Type="http://schemas.openxmlformats.org/officeDocument/2006/relationships/slide" Target="/ppt/slides/slide33.xml" Id="R3a620ee540a04281" /><Relationship Type="http://schemas.openxmlformats.org/officeDocument/2006/relationships/slide" Target="/ppt/slides/slide34.xml" Id="Rfe4820a91db14d60" /><Relationship Type="http://schemas.openxmlformats.org/officeDocument/2006/relationships/slide" Target="/ppt/slides/slide35.xml" Id="R3eafc6a9930e426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ed11f634a314bf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design2ui-talk">
  <a:themeElements>
    <a:clrScheme name="design2ui-talk">
      <a:dk1>
        <a:srgbClr val="404040"/>
      </a:dk1>
      <a:lt1>
        <a:srgbClr val="FFFFFF"/>
      </a:lt1>
      <a:dk2>
        <a:srgbClr val="1F497D"/>
      </a:dk2>
      <a:lt2>
        <a:srgbClr val="F5F5F5"/>
      </a:lt2>
      <a:accent1>
        <a:srgbClr val="C00000"/>
      </a:accent1>
      <a:accent2>
        <a:srgbClr val="C00000"/>
      </a:accent2>
      <a:accent3>
        <a:srgbClr val="1A1A1B"/>
      </a:accent3>
      <a:accent4>
        <a:srgbClr val="C00000"/>
      </a:accent4>
      <a:accent5>
        <a:srgbClr val="D8D8D8"/>
      </a:accent5>
      <a:accent6>
        <a:srgbClr val="EDEDED"/>
      </a:accent6>
      <a:hlink>
        <a:srgbClr val="C00000"/>
      </a:hlink>
      <a:folHlink>
        <a:srgbClr val="1A1A1B"/>
      </a:folHlink>
    </a:clrScheme>
    <a:fontScheme name="design2ui-talk">
      <a:majorFont>
        <a:latin typeface="Arial"/>
        <a:ea typeface="Microsoft YaHei"/>
        <a:cs typeface="Arial"/>
      </a:majorFont>
      <a:minorFont>
        <a:latin typeface="Arial"/>
        <a:ea typeface="Microsoft YaHei"/>
        <a:cs typeface="Arial"/>
      </a:minorFont>
    </a:fontScheme>
    <a:fmtScheme name="design2ui-talk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>
          <a:prstDash val="solid"/>
        </a:ln>
        <a:ln w="25400">
          <a:prstDash val="solid"/>
        </a:ln>
        <a:ln w="3810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28fdadc38934a29" /><Relationship Type="http://schemas.openxmlformats.org/officeDocument/2006/relationships/notesMaster" Target="/ppt/notesMasters/notesMaster1.xml" Id="Rf7c883b033f443e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8214ae354384703" /><Relationship Type="http://schemas.openxmlformats.org/officeDocument/2006/relationships/notesMaster" Target="/ppt/notesMasters/notesMaster1.xml" Id="Rf33ae453aa63491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600422966a74733" /><Relationship Type="http://schemas.openxmlformats.org/officeDocument/2006/relationships/notesMaster" Target="/ppt/notesMasters/notesMaster1.xml" Id="R65de7cea8e0f4ff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135d86cfcc24da1" /><Relationship Type="http://schemas.openxmlformats.org/officeDocument/2006/relationships/notesMaster" Target="/ppt/notesMasters/notesMaster1.xml" Id="R33e0d52c3718488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03222b05f3d4b4f" /><Relationship Type="http://schemas.openxmlformats.org/officeDocument/2006/relationships/notesMaster" Target="/ppt/notesMasters/notesMaster1.xml" Id="R0439f44768344c8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355a6ba288a4acc" /><Relationship Type="http://schemas.openxmlformats.org/officeDocument/2006/relationships/notesMaster" Target="/ppt/notesMasters/notesMaster1.xml" Id="R8761d455bdb54f9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f104c910c5249a0" /><Relationship Type="http://schemas.openxmlformats.org/officeDocument/2006/relationships/notesMaster" Target="/ppt/notesMasters/notesMaster1.xml" Id="Rda4f8d63ccc44e0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a2e81c9fe4f4aa7" /><Relationship Type="http://schemas.openxmlformats.org/officeDocument/2006/relationships/notesMaster" Target="/ppt/notesMasters/notesMaster1.xml" Id="R5bea20ec874b471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3e5ea86a6c94f42" /><Relationship Type="http://schemas.openxmlformats.org/officeDocument/2006/relationships/notesMaster" Target="/ppt/notesMasters/notesMaster1.xml" Id="Rb15149e57534440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8b6c6dd51094baa" /><Relationship Type="http://schemas.openxmlformats.org/officeDocument/2006/relationships/notesMaster" Target="/ppt/notesMasters/notesMaster1.xml" Id="R095b9b0d7ccd4ad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34cfce69b2c4900" /><Relationship Type="http://schemas.openxmlformats.org/officeDocument/2006/relationships/notesMaster" Target="/ppt/notesMasters/notesMaster1.xml" Id="R866381a56d8542c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e11682bc6ef4c70" /><Relationship Type="http://schemas.openxmlformats.org/officeDocument/2006/relationships/notesMaster" Target="/ppt/notesMasters/notesMaster1.xml" Id="R91d9c69da876455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70883b883014090" /><Relationship Type="http://schemas.openxmlformats.org/officeDocument/2006/relationships/notesMaster" Target="/ppt/notesMasters/notesMaster1.xml" Id="R33340cd086184d93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ccd295f8fb46416b" /><Relationship Type="http://schemas.openxmlformats.org/officeDocument/2006/relationships/notesMaster" Target="/ppt/notesMasters/notesMaster1.xml" Id="Rbe27d73b387c4f69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73239a450ab34b32" /><Relationship Type="http://schemas.openxmlformats.org/officeDocument/2006/relationships/notesMaster" Target="/ppt/notesMasters/notesMaster1.xml" Id="Rdabadf8385c94493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bc3dadf3357940b4" /><Relationship Type="http://schemas.openxmlformats.org/officeDocument/2006/relationships/notesMaster" Target="/ppt/notesMasters/notesMaster1.xml" Id="R78584aeb33b64ad1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0d64373e09034caf" /><Relationship Type="http://schemas.openxmlformats.org/officeDocument/2006/relationships/notesMaster" Target="/ppt/notesMasters/notesMaster1.xml" Id="R0acc98b90476497d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eab10350b5bb4fbf" /><Relationship Type="http://schemas.openxmlformats.org/officeDocument/2006/relationships/notesMaster" Target="/ppt/notesMasters/notesMaster1.xml" Id="Rc7b3e3aafec843ce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e67c2af0d6ee44ca" /><Relationship Type="http://schemas.openxmlformats.org/officeDocument/2006/relationships/notesMaster" Target="/ppt/notesMasters/notesMaster1.xml" Id="R1377869d8f3c4c1e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efca87ac77644a4e" /><Relationship Type="http://schemas.openxmlformats.org/officeDocument/2006/relationships/notesMaster" Target="/ppt/notesMasters/notesMaster1.xml" Id="R21c727e7566e4fd5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e035577a385e4e51" /><Relationship Type="http://schemas.openxmlformats.org/officeDocument/2006/relationships/notesMaster" Target="/ppt/notesMasters/notesMaster1.xml" Id="Rc18e3a8092cf4a5d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febf985e95354ac9" /><Relationship Type="http://schemas.openxmlformats.org/officeDocument/2006/relationships/notesMaster" Target="/ppt/notesMasters/notesMaster1.xml" Id="R5350f49608a5438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f0328d7a8344ed3" /><Relationship Type="http://schemas.openxmlformats.org/officeDocument/2006/relationships/notesMaster" Target="/ppt/notesMasters/notesMaster1.xml" Id="R61fc5e81303146cc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9375ab57a68348b1" /><Relationship Type="http://schemas.openxmlformats.org/officeDocument/2006/relationships/notesMaster" Target="/ppt/notesMasters/notesMaster1.xml" Id="R1569e98720b84ccc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3a8f86e8c746479c" /><Relationship Type="http://schemas.openxmlformats.org/officeDocument/2006/relationships/notesMaster" Target="/ppt/notesMasters/notesMaster1.xml" Id="R4209fad7126a4514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e0d225f5aa6c4b0c" /><Relationship Type="http://schemas.openxmlformats.org/officeDocument/2006/relationships/notesMaster" Target="/ppt/notesMasters/notesMaster1.xml" Id="Rf7ebd33d0c6f4641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71a5884c14e843ce" /><Relationship Type="http://schemas.openxmlformats.org/officeDocument/2006/relationships/notesMaster" Target="/ppt/notesMasters/notesMaster1.xml" Id="R30d47eb7ceda401b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879e2b33cbcd4697" /><Relationship Type="http://schemas.openxmlformats.org/officeDocument/2006/relationships/notesMaster" Target="/ppt/notesMasters/notesMaster1.xml" Id="Rc6b89e211f2e46ff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f26ea42c354741c6" /><Relationship Type="http://schemas.openxmlformats.org/officeDocument/2006/relationships/notesMaster" Target="/ppt/notesMasters/notesMaster1.xml" Id="R352f6e9ff9cd41c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6d4022ab9284769" /><Relationship Type="http://schemas.openxmlformats.org/officeDocument/2006/relationships/notesMaster" Target="/ppt/notesMasters/notesMaster1.xml" Id="R7ff406f49e0840b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a4a8f53d5f24443" /><Relationship Type="http://schemas.openxmlformats.org/officeDocument/2006/relationships/notesMaster" Target="/ppt/notesMasters/notesMaster1.xml" Id="Rcd471176664d401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272161be5f5407e" /><Relationship Type="http://schemas.openxmlformats.org/officeDocument/2006/relationships/notesMaster" Target="/ppt/notesMasters/notesMaster1.xml" Id="Re18ff7da90dc43e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7b358968e824dba" /><Relationship Type="http://schemas.openxmlformats.org/officeDocument/2006/relationships/notesMaster" Target="/ppt/notesMasters/notesMaster1.xml" Id="Re219b65b516b4b2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04d3945c1ed431e" /><Relationship Type="http://schemas.openxmlformats.org/officeDocument/2006/relationships/notesMaster" Target="/ppt/notesMasters/notesMaster1.xml" Id="R000e02d23a1049b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bf3f053b7f34dbd" /><Relationship Type="http://schemas.openxmlformats.org/officeDocument/2006/relationships/notesMaster" Target="/ppt/notesMasters/notesMaster1.xml" Id="R4c5dd0836fd24c8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大家好，我今天讲的题目是——正在取代前端工程师的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AI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，做不出游戏里最简单的一块面板。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副标题就是这次汇报的范围：从设计稿到引擎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工程文件，四个阶段的技术路线、真实产物与判断。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最初的思路很直接：既然游戏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工程和网页没有本质区别，就让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像写网页一样把它写出来。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我们把领域知识和基础操作流程写进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Skill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Agent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在中心，工具在周围——解析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PSD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与切图、初始化工程、生成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prefab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、执行校验、读取日志。具体怎么写、按什么顺序做，全由它自己决定。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这个版本符合直觉，也确实能生成文件。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问题是——文件生成出来了，打不开。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右边这个是一个真实的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工程文件，共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2656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行。几十个节点、几千行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JSON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，每个节点都有自己的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transform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、锚点、偏移、尺寸和组件列表。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落点：模型几乎没见过这种格式，它一定会写错。当时单图耗时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10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到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30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分钟，其中大量时间在反复修格式错误。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所以我们不再让模型写最终文件，而是加了一层更小的语义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IR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模型只描述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这是一个按钮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标签在这里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这些元素属于同一组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。坐标换算、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fuid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、组件列表和类型映射，全部交给确定性编译器。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格式错误因此基本消失。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IR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也成为一次生成的记录：人可以直接检查和修改它，而不必面对几千行的目标文件。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落点：说白了就是造了一门领域专用语言，让模型写它，其余交给编译器。高级语言比低级语言好学——对人和对模型都一样。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这就是模型实际写出来的东西，一份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Markdown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135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行。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大家看高亮这三行：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btn_receive_reward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XButtonLabel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，区域是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271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303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52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25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，文字是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领取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这里的分工要说清楚：这个区域不是模型算的，是确定性代码从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PSD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图层的包围盒换算出来的；文字内容也是从图层里直接读的。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模型只决定了一件事——这是一个文字按钮，不是一张图片。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右下角这组数字：模型写一百三十五行，编译器写两千六百五十五行。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落点：模型不需要碰最终的工程文件。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但它把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IR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写对了，不等于这次生成靠得住——流程本身还是个黑盒，出一次错就得整个重来。所以下一步要做的是把这条流程标准化。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上一段我们证明了这条路能走通，但那还只是一个能跑的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Demo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Demo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和工程的差别在于：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Demo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每次跑都可能不一样，工程要能复现。所以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Stage 2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做的事情是把生成过程标准化地拆开——拆成四段，每段职责固定、产物固定。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落点：把生成过程拆成四段标准化步骤，其中只有第二段有模型参与。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接下来几页，我逐段说明每一段在做什么。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前两段都是确定性的，我一起说。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第一段是把输入固定下来。系统只接受两样东西：一份设计稿，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PSD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或者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PSB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；加上少量策划信息——这个页面要做成什么、哪些部分需要生成。不需要设计师额外标注图层。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进来之后先冻结成一次运行的快照：复制输入、记录哈希、建立独立工作区，每一步产物都落盘。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第二段是从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PS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里抽出可测量的事实：图层树、包围盒与尺寸、文字内容与字号、不透明度和混合模式。这些不需要判断，也不该由模型来读。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同时把范围裁到模型真正要看的那一块——导出切图、生成合成图、找出重复簇、识别大块背景。整页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2560×1440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不会直接丢给模型。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落点：这两段全部由确定性代码完成，没有模型参与。输入固定下来，后面才有可比较的基准；看得少，模型才错得少。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第三段才轮到模型，它只做两类语义判断。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判断一：这一组图层该保留、拆开还是合并？各自对应什么控件类型？结果写进元素清单。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判断二：怎么把这些元素组织成父子结构？锚点怎么推断？结果写进结构树。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两者合起来就是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IR——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一份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md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加若干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yaml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落点：人可以直接检查它，模型也不用再写几千行的目标文件。就是前面看过的那份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ir.md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第四段是确定性编译器。这里我要交代一件事：我们实际保留了两套不同的编译方案。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左边方案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是批量编译——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IR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进去，一次性生成完整的工程文件。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右边方案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B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是一组工具，一共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12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个：创建根节点、创建、更新、移动、删除、装配组件、设置布局、设置适配、读节点、读全树、最后序列化。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Agent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不再一次写完，而是逐个节点地搭。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两套最后产出同一份合法的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uiprefab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，因为合法性都交给同一个成熟的序列化器。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（停一拍）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为什么留两条：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管首次大面积生成，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B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管在已有产物上只改几个节点。它们是两个阶段，不是造同一份产物的并列路径。留两条，是为了应对真实项目里的不同场景——这也是后面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Stage 4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的伏笔。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至于该优先哪一条，留到判断部分再说。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最后是验证与回修。左边是生成出来的子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prefab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，在编辑器里打开的样子。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右边是两道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Gate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。第一道是静态门禁：资源缺失、节点命名、结构错误，必须修复项为零。第二道是截图门禁：真实打开编辑器、截图、读日志。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两道都过，才算这一次生成成立。任何一道不过，按错误类型回到对应的阶段重做。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落点：到这一步，这条管线已经能把一张设计稿从头做到尾。输入契约、中间层、可复现的后端、自我验证，四样都有了。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但它们的执行顺序，还只写在一份手册里。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但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Stage 2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的管线还有个根本问题：所谓流程，其实只是一份写给模型读的手册。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左边这张图就是手册模式：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Agent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在正中间，解析设计稿、导出切图、初始化工程、生成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prefab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、执行校验、读日志——去哪一步、什么时候回头，全由它自己决定。箭头是乱的，因为路径本来就是每次现编的。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右边是我们当时真正写下来的东西：一段自然语言。「先解析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PSD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，再导出切图，然后初始化工程，生成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prefab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，最后执行校验。失败了请检查资源路径。」然后交给模型，让它照着做。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于是有两个后果。第一，同一张稿跑两次结果不一样——手册只是建议，模型可能跳过一步、换个顺序，也可能自己加一步，没人拦得住。第二，出了错不知道是谁的错——传输超时、切图缺失、编辑器打不开、模型输出不合格，在手册模式里都只有一种处理方式：重来一次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落点：自然语言只能表达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希望怎么做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，不能表达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必须怎么做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。要让流程真正稳定，得换一种表达方式——把流程本身写成代码。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这就是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Workflow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。对不做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Agent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的同学，我用一句话解释：把流程写成一台状态机。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上面这条链就是我们真实的主干：预处理、元素匹配、创作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IR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、构造、装配、门禁。每个方块是一个状态，每条箭头是一条允许的转移。红色的两个是要调模型的——判断这块是按钮还是图片，以及写那份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IR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。其余全是确定性代码。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下面那条虚线是回修边：门禁没过，就退回创作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IR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重写，而不是笼统地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再来一次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。失败往哪儿退，是提前画好的。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下半页是每个状态内部的固定结构，三段，我们用的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PocketFlow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框架就是这个约定：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prep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从共享状态里取出这一步要的数据；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exec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干活，或者调一次模型；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post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把结果写回共享状态，并返回一个动作。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关键在最后这个动作——它决定下一步走哪条边。这个返回值是代码算出来的，不是模型说了算。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落点：模型能决定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这是按钮还是图片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，但决定不了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下一步跑哪个状态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。同一张稿跑两次，走的是同一条路。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这是所有问题的起点。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左边是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的官网，这类页面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一句话就能生成，三分钟。右边是我们真实生成的一块游戏面板——一张背景、六个入口、一列奖励格，我给了模型完整的视觉稿。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这件事我做了两个月。到现在也不能说做成了。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（停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2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秒）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为什么？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换成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Workflow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之后，我们得到了什么。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先看这张图：全流程一共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54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个节点，宽度就是数量占比。确定性处理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22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个，路由分发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12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个，调用模型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10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个，门禁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9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个，最右边一小段是编辑器事务节点。一次真实运行走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28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步，其中调模型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3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步——其余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25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步全是确定性代码。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由此得到三件事。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可复现：同一张设计稿跑两次走同一条路径，出了问题可以复盘，改动之后可以对比。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失败有归属：传输超时就原地重试，输出不合格就回到写它的那个节点重写，不再是笼统的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再来一次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可以持续改：每个节点都能单独测试、单独替换、单独恢复，改一个节点不会让整条流程失控。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耗时也从手册期的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10–30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分钟降到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3–5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分钟——不是模型变快了，是不再需要反复兜圈子和重来。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落点：模型仍然可以做判断，但它不能改变执行顺序，也不能自己发明处理方式。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代价是——每一次都真的从头做到尾。而成熟项目里，从头建的界面是少数。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接着上一页那句话说。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在真实项目里，从头构建的界面只是少数。一个项目运行得越久，复用已有界面进行修改的情况就越多。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照着这张设计稿，把原来的界面改成新的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，才是更常见的需求。需要修改的部分通常不到整个页面的一半。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落点：所以接下来要解决的是——怎么在不破坏已有工程的前提下改它。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具体做法是引入一份声明文件，我们叫它蓝图。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大家注意红色的部分——这些是人写给系统看的自然语言描述。整体描述说清楚这一页要做成什么样；每个产出物也有自己的描述，说明它是什么、要生成几份。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灰色的部分负责精确：参照件路径、图层来源、装配位置、保留与排除。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两者缺一不可：只有结构，模型不知道意图；只有描述，系统无法精确定位。这也是蓝图写起来不难的原因——大部分内容就是把话说清楚。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落点：运行时先复制参照件，只重新生成蓝图声明范围内的内容，再装回指定位置。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装配采用白名单制，一共四种装配器，每种只允许改写很少的字段。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列表装配器只能改列表项指向哪个子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prefab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；挂点装配器只能改挂点指向哪个子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prefab——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挂点自身的位置、旋转、缩放不在白名单内；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image-sprite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只改一张图片的资源路径；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skin-bundle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只能动蓝图声明的背景层。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白名单之外的任何字段，装配器碰不到。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右边是一次真实装配的改动量：主件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5319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行，最后被改写的是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19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个字段——背景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12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条，六个挂点各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条，列表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条。其余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5300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行逐字节未动，挂点的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transform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装配前后完全一致。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落点：这个范围不是我承诺出来的，是白名单卡出来的。即使模型判断错误，它能破坏的范围也只有这十几个字段——已有工程的节点结构、布局和逻辑接口不受影响。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这和前面用编译器约束最终文件，是同一个思路：把模型的动作空间缩到最小。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讲完了怎么做，说一下现在这套系统实际能做什么。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左边这四张，是四类页面的真实产出，全部在编辑器里打开的截图：周签到三格、活动入口三卡、活动入口拼图、赛季里程碑。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右边是一次完整运行：输入是一份设计稿加一句话选蓝图；跑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28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步，其中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3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步调模型；典型一到两分钟；产出是主件、子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prefab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和整套切图资源。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同一张蓝图可以反复用在同类页面上——周签到那张已经跑过四张不同的设计稿。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最后一条是边界：结构对不上就直接拒绝。三格蓝图遇到四格页面，它会停下来报错，而不是取前三个凑数。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落点：宁可停下来报错，也不交一个看起来对的产物。一句话总结——把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UIP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手上重复的那段搭建工作，变成一次可复现的运行。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回过头看这四次迭代，其实是同一条线。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第一版是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Skill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手册，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Agent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读完自己决定怎么做。问题是生成的文件打不开——模型没见过这种格式，一定写错。单图十到三十分钟。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第二版加了一层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IR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。模型不再写最终文件，改写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135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行的中间层，编译器生成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2655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行的工程文件。格式错误基本消失，但流程还是手册，仍然要反复回修，耗时没有明显下降。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第三版把流程变成代码。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54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个节点，只有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10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个调模型，失败能定位、能恢复。耗时降到三到五分钟。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第四版是蓝图。真实项目很少从零新建，改成在已有工程上做局部改写，白名单只放行十几个字段，已有的结构、布局和逻辑接口全部保留。耗时降到一到两分钟。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（停一拍）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落点：这个提升不是模型变强了。四代方案用的是同一批模型——变化的是我们提供了多少知识、让它做多少事。每一次迭代，都是把确定的部分交给确定性代码。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工作内容讲完了，进入第三部分。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这是我从这些工作里得出来的五条判断，以及最后的总结。每一条我都会说清楚它来自哪一段工作。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第一个判断，来自刚才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Stage 4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的那个代价。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游戏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和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WebUI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有个重要差别：控件复用的方式。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Web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项目通常同时写界面和逻辑，模型可以直接生成两者。游戏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的视觉资产和程序逻辑由不同岗位完成，所以我们会把按钮、列表、弹窗封装成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prefab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这套系统原本是为人设计的。人花几天就能熟悉一个项目的模板仓库，但模型很难获得同样的知识——公开的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WebUI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语料很多，游戏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工程语料很少，自研引擎的数据更不可能进入训练。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所以：过去封装得越充分，人用起来越方便，模型需要补充的项目知识反而越多。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四条路。大规模预训练最直接，成本也最高。知识库是短期内更现实的办法，也是我们在做的，问题是项目里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prefab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可能非常多，全塞进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Context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会失控。多模态检索可以补上这一点。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最后一条是前置标注。我最不看好这一条：它通常能做出最好的生成效果，但它并没有消除工作，只是把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UIP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的一部分劳动转移给了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GUI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落点：评价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自动化不能只看生成结果，还要看整条管线有没有真的减少工作。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我还看了一圈其他团队的做法。项目组的程序走知识库注入，我们在知识库基础上加了检索；而工具组、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XGUI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AI Lab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三家都选了预先标注。有个观察挺有意思：离项目越近的人越愿意把知识喂给模型，离项目越远的人越倾向于把不确定性挡在模型之前。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第二个判断，来自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Stage 1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那次失败。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市面上的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工程格式大致三类：序列化文本，像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prefab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csd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、我们的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uiprefab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；声明式格式，像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WebUI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和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Unity UI Toolkit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；二进制资产，像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Unreal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uasset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它们天然导向三条路线：序列化文本适合加一层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IR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再编译；声明式可以直接利用模型已有的代码能力；二进制只能通过编辑器接口逐步操作。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（停一拍）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讲到这里，开场那个标题需要说得更准确一点。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我说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能写好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WebUI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，写不好游戏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。但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UGUI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prefab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同样是文本，模型一样很难直接改——因为这些文件只是编辑器的序列化结果，从来不是为人手写准备的，一个字段或引用改错，整个文件就可能加载不了。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落点：更准确的说法是——我们要找到一个适合模型理解和编写的结构。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现在可以回答前面那个问题了：为什么留两套编译方案。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编译器路线是一次写完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DSL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再编译，只能从编译过程拿到固定的反馈——基本就是文件合不合法。而工具路线能从每一次工具调用中获得反馈信号。上手方式也不同：一个需要先学会一门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DSL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，另一个可以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zero-shot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直接调用。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一套好的工具不只是工具，还是模型能够认识和接触到的整个世界。基于工具去搭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工程，落地门槛比编译器路线低。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有个案例支持这个判断：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G85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让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Agent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先在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Figma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里把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结构搭出来，作为唯一可信源，导出仍然走编译器——效果确实更好。我猜原因在反馈：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Figma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的接口比自研编辑器的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MCP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更成熟。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只有一个案例，还不够下定论，但这是我倾向工具路线的理由。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在展开之前，先给两条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Take Home Message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。它们会贯穿全场。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第一句：网易可能是最适合做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工作流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化研究的公司，同时也是最不适合真正做成它的公司。一家公司里同时有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Unity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Unreal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和多个自研引擎——共性问题暴露得最快，适配工作也最没有尽头。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第二句：动手做一个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Agent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之前，最该问清楚的是目标。是给现在的人配一个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Copilot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，还是让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Agent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接管一道流程？听起来只差一步，实际是完全不同的技术路线和成本。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第三个判断，来自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Stage 2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验证那一段。也是我认为最重要的一个判断。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左边这张黑图，是我们真实炸过的一次：背景图导出来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4602×2485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，容器却是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2560×1440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JSON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全部合法，所有静态门禁都过了，主件质量检查也过了——最后是这张截图发现的，画面整个是黑的。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同类的还有两个：资源路径写得完全正确，但那张图在客户端里根本不存在；所有字段都合法，但一个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XButton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底下挂了子节点，引擎硬规则不允许，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JSON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层面看不出任何问题。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（停一拍）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那反过来，只看最终画面像不像，行不行？也不行。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右边是圣诞签到的设计稿。三张周卡，画面几乎一致，视觉比对差异为零。但如果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生成的是三份独立子树，就不对——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UIP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本应把它做成一个卡片复用三次。画面完全正确，工程完全不合规。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更麻烦的是：只看视觉反馈反而会加剧这个问题，因为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工程要的不是百分百视觉还原。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同类的还有背景重复：两个满屏图片节点用同一张图，画面一模一样，工程里多一份内存、多一次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drawcall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落点：反馈必须是多源的——视觉替代不了结构检查，结构检查也替代不了视觉。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最后补一句：现在多数方案都是直接复用现成的编辑器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MCP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UE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Unity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Cocos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、自研都一样。真正回过头去优化反馈信号本身的人不多——这也是我认为还有空间的地方。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第四个判断，是第三个的延伸。光有反馈还不够，还缺两块。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第一块是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SPEC——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把项目规范和人的品味注入进去。反馈是事后检查，但规范应该在生成的时候就给到模型。我们现在有两条规则在做这件事：一条查按钮是不是用了项目现行的模板，另一条查有没有用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一张大图糊上去、再盖个透明热区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"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这种做法蒙混过关。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这些东西过去只在人和人之间流转——老同学带新同学，代码评审时说一句。现在它们变成了机器能查的东西。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但只做后向检查是不够的。项目规范、组件习惯、人的判断，必须在前向也注入给模型，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SDD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在这里是必须的。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第二块是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Benchmark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。运行时反馈修正的是这一次生成；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Benchmark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是把同一套检查固定在一组代表性案例上，用来比较不同版本。改了提示词或流程之后，有没有进步、是不是引入了回归，都应该能重新跑出来。目前有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10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个代表性案例，但跨版本评分是我下一步要补的。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最后提一个案例：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Anthropic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做过一个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编译器实验，靠测试集、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和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GCC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做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oracle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推动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Agent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迭代，最终能编译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Linux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，但代码质量不足。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落点：反馈可以把系统推向可运行，却不会自动定义可维护性和人的品味。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第五个判断之前，先把开场提出的那几项逐条对账——就是设计稿里没有、但工程文件必须回答的那几样。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控件类型，靠模型推测加知识库，基本能补上。自适应规则，靠锚点推断和白名单，也能补上。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但这两样没有。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交互状态：静态设计稿没有时间轴，也不会告诉系统悬停、按下、禁用之间怎么切换。简单的多状态组件可以靠复用一个本身就带状态的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prefab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实现，但复杂的多状态依旧离不开人工。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动画时序：属性关键帧动画，有简单的交互稿就能初步生成；少量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Shader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可以复用。但复杂场景、粒子、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Live2D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、序列帧，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基本不存在直接完成的可能。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落点：有些工作不属于重复劳动，属于艺术创作。我们也只能停在这里。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最后一个判断，回到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开头留的第二句话：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是做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Copilot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，还是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接管？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Workflow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和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Agent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的区别，在于把多少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决策留给模型。输入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输出稳定、步骤和检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查方式明确的时候，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Workflow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可以把项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目知识和失败处理直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接写进代码；目标明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确但路径无法提前列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举的时候，才需要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Agent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自己选工具、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观察结果、继续探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索。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生产这两种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工作都有，所以两边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都得要。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还有一点：没有必要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照着策划、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GUI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UIP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、程序的岗位划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分去做一组角色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Agent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。人类分工来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自技能和精力的限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制，把这套组织结构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搬给模型，只会重新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引入上下文交换和沟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通成本。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横向对比一句：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XGUI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走的也是工作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流编排，跟我们思路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接近；其余方案基本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是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SPEC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注入加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Skill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调度。差别主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要在投入的精力上，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不在谁对谁错。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Agent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的拓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扑里应该只有任务，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没有为了模仿人的职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能而创造的角色。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四条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Take Home Message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第一，设计稿和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工程之间隔着一整层语义。控件类型、交互状态、自适应规则，都不在输入里。确定性脚本补不出来，要求设计师提前标注是把活推给上游。生成式模型第一次让这段缺失有机会被补上——它是在猜，但这是第一个不增加别人工作量的解法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第二，别让模型碰它不擅长的东西。不写几千行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JSON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，改写一份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IR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；不靠手册串流程，改用一张声明出来的图；不每次从头生成，只动蓝图圈定的部分。每一次都是同一件事：缩小模型的动作空间。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第三，格式决定路线，反馈决定上限。序列化文本适合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IR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加编译器，声明式可以直接生成，二进制只能走工具。但能不能生成只是一半——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Coding Agent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的进展很大程度来自代码天然拥有便宜而密集的反馈，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没有，这需要我们自己造。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第四，先做能落地的，别过早追求全面自动化。蓝图和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Copilot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现在就能用；完全自主的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生成距离仍然遥远，不值得在这个阶段投入。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（停一拍）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回到开场那两句话：网易的多引擎现状让共性问题暴露得最快，也让适配没有尽头——所以要分清什么带得走。蓝图、白名单、项目规范带不走；路线判断和反馈体系带得走。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而目标那个问题，今天的答案是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Copilot——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人机协作，按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Benchmark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证明可靠的程度逐步接管。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谢谢大家。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进入问答环节。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备用材料：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19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条产物规则完整清单、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61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个产物的缺陷与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14724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语料统计、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11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层分层门禁表、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10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个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codex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节点清单、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fail-closed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实例、字体与程序代码议题、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Benchmark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现状与验证状态、商业引擎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工具现状。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被问到效率提升或成功率时：不给百分比，改给三个确定的数字——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28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步只有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3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步调模型、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5319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行只改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19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个字段、四张蓝图跨四类页面全部走到交付。折算人力需要和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UIP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做一次对照，这是下一步。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今天分三部分：问题定义、工程实践、结论与总结。主体是中间那部分，占全场约三分之二。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先说第一部分。这一部分我要回答一个问题：既然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写网页那么顺，为什么做游戏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就不行？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先看这件事在生产链上的位置。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游戏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的生产链条并不短：策划提需求，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UX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给交互方案，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GUI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产出视觉设计，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UIP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在引擎里搭工程，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VX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补特效与动画，最后由程序接入游戏逻辑。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最理想的形态可以参照今天的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Coding Agent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：给一段文字需求，直接得到能运行的产物。但这条链上的每一环并不都适合交给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AI——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审美和设计意图仍然需要人来判断。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所以我们把边界放在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UIP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这一段：输入是已经定稿的设计稿加少量策划信息，输出是能进项目的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工程与配套代码。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UI Agent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增加的是一个不知疲倦的助手，让这条跨岗位生产链的整体效率提上来。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先看设计稿能给什么。这是一张真实的圣诞签到设计稿。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设计师交付的是：像素、位置与尺寸、图层名与图层分组、不透明度与混合模式、文字内容。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这些信息都是静态的，主要面向人理解与视觉确认。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落点：它只回答一个问题——它长什么样。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再看工程文件需要什么。这是同一类页面在编辑器里的真实工程。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左边实线框是节点层级和控件类型：从根节点到适配面板，再到六个入口。每个节点前面的图标区分了容器、图片、特效和控件。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右边虚线框是动画时间轴——每个节点的关键帧。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外观那一半可以对上：位置尺寸、层级结构、资源引用。但右边这一列，设计稿一项都不提供——控件类型、交互状态、动画时序、自适应规则。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哪些图层组成一个按钮，按下后切换到什么状态，分辨率变了谁拉伸谁不动。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落点：这些不是画得不够细，是从来不在图里。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那谁能补上这道鸿沟？三条路。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确定性脚本：输出只能来自输入。设计稿里没有的信息，脚本无法自己补出来。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图层名约定：能缓解一部分，但本质是把标注工作转移给设计师。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LLM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出现以前，这类方案出现过很多次，大多停在 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Demo</a:t>
            </a: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生成式模型：用预训练积累的先验去推测——一排等距、结构相同的元素，可能是列表；右上角的小叉，可能是关闭按钮。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落点：它是在猜。但这种猜测第一次让这件事在原理上可解——不增加设计师的工作量，也能减少后面那一段的人力。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问题说清楚了，进入第二部分——我这两个月具体做了什么。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分四个阶段，每个阶段都是因为撞到了具体的问题才改的。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1ec8878a94a16" /></Relationships>
</file>

<file path=ppt/slideLayouts/slideLayout1.xml><?xml version="1.0" encoding="utf-8"?>
<p:sldLayout xmlns:p="http://schemas.openxmlformats.org/presentationml/2006/main" type="blank" preserve="1">
  <p:cSld name="design2ui-talk — 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95B93DE3-0AFB-46B5-8534-FCEE1BE59F2D}"/>
              </a:ext>
            </a:extLst>
          </p:cNvPr>
          <p:cNvSpPr>
            <a:spLocks xmlns:a="http://schemas.openxmlformats.org/drawingml/2006/main" noGrp="1"/>
          </p:cNvSpPr>
          <p:nvPr>
            <p:ph type="ftr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Footer</a:t>
            </a:r>
          </a:p>
        </p:txBody>
      </p:sp>
      <p:sp>
        <p:nvSpPr>
          <p:cNvPr id="3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734B5586-B8C4-4D30-A5BC-4F4562D7DF18}"/>
              </a:ext>
            </a:extLst>
          </p:cNvPr>
          <p:cNvSpPr>
            <a:spLocks xmlns:a="http://schemas.openxmlformats.org/drawingml/2006/main" noGrp="1"/>
          </p:cNvSpPr>
          <p:nvPr>
            <p:ph type="sldNum" idx="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E49872E-C81D-4497-AD6F-63DCA1EAEE45}" type="slidenum">
              <a:t>&lt;#&gt;</a:t>
            </a:fld>
          </a:p>
        </p:txBody>
      </p:sp>
      <p:sp>
        <p:nvSpPr>
          <p:cNvPr id="4" name="PlaceHolder 3">
            <a:extLst xmlns:a="http://schemas.openxmlformats.org/drawingml/2006/main">
              <a:ext uri="{FF2B5EF4-FFF2-40B4-BE49-F238E27FC236}">
                <a16:creationId xmlns:a16="http://schemas.microsoft.com/office/drawing/2014/main" id="{79986A13-C4D1-4590-8F50-55814FD09C1F}"/>
              </a:ext>
            </a:extLst>
          </p:cNvPr>
          <p:cNvSpPr>
            <a:spLocks xmlns:a="http://schemas.openxmlformats.org/drawingml/2006/main" noGrp="1"/>
          </p:cNvSpPr>
          <p:nvPr>
            <p:ph type="dt" idx="3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3bbd6632e9a4f62" /><Relationship Type="http://schemas.openxmlformats.org/officeDocument/2006/relationships/slideLayout" Target="/ppt/slideLayouts/slideLayout1.xml" Id="Rd24ce632d22e459a" /></Relationships>
</file>

<file path=ppt/slideMasters/slideMaster1.xml><?xml version="1.0" encoding="utf-8"?>
<p:sldMaster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C69BE996-5D36-44A1-B177-11D7A186D2F7}"/>
              </a:ext>
            </a:extLst>
          </p:cNvPr>
          <p:cNvSpPr>
            <a:spLocks xmlns:a="http://schemas.openxmlformats.org/drawingml/2006/main" noGrp="1"/>
          </p:cNvSpPr>
          <p:nvPr>
            <p:ph type="ftr" idx="1"/>
          </p:nvPr>
        </p:nvSpPr>
        <p:spPr>
          <a:xfrm xmlns:a="http://schemas.openxmlformats.org/drawingml/2006/main">
            <a:off x="3124080" y="6356520"/>
            <a:ext cx="2894400" cy="36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91440" tIns="45720" rIns="91440" bIns="45720" anchor="ctr">
            <a:noAutofit/>
          </a:bodyPr>
          <a:lstStyle xmlns:a="http://schemas.openxmlformats.org/drawingml/2006/main"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 xmlns:a="http://schemas.openxmlformats.org/drawingml/2006/main"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&lt;页脚&gt;</a:t>
            </a:r>
            <a:endParaRPr sz="14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661F474D-5B04-4AA0-A5E9-C3E6C12E71E0}"/>
              </a:ext>
            </a:extLst>
          </p:cNvPr>
          <p:cNvSpPr>
            <a:spLocks xmlns:a="http://schemas.openxmlformats.org/drawingml/2006/main" noGrp="1"/>
          </p:cNvSpPr>
          <p:nvPr>
            <p:ph type="sldNum" idx="2"/>
          </p:nvPr>
        </p:nvSpPr>
        <p:spPr>
          <a:xfrm xmlns:a="http://schemas.openxmlformats.org/drawingml/2006/main">
            <a:off x="6553080" y="6356520"/>
            <a:ext cx="2132640" cy="36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91440" tIns="45720" rIns="91440" bIns="45720" anchor="ctr">
            <a:noAutofit/>
          </a:bodyPr>
          <a:lstStyle xmlns:a="http://schemas.openxmlformats.org/drawingml/2006/main"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sz="1200" b="0" u="non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7C50E418-46EA-4A72-8ECA-23D2B58CE453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  <a:cs typeface="Arial"/>
              </a:rPr>
              <a:t>&lt;编号&gt;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" name="PlaceHolder 3">
            <a:extLst xmlns:a="http://schemas.openxmlformats.org/drawingml/2006/main">
              <a:ext uri="{FF2B5EF4-FFF2-40B4-BE49-F238E27FC236}">
                <a16:creationId xmlns:a16="http://schemas.microsoft.com/office/drawing/2014/main" id="{3EA0C4BA-3B03-4424-8C9D-AEDC93AF0597}"/>
              </a:ext>
            </a:extLst>
          </p:cNvPr>
          <p:cNvSpPr>
            <a:spLocks xmlns:a="http://schemas.openxmlformats.org/drawingml/2006/main" noGrp="1"/>
          </p:cNvSpPr>
          <p:nvPr>
            <p:ph type="dt" idx="3"/>
          </p:nvPr>
        </p:nvSpPr>
        <p:spPr>
          <a:xfrm xmlns:a="http://schemas.openxmlformats.org/drawingml/2006/main">
            <a:off x="457200" y="6356520"/>
            <a:ext cx="2132640" cy="36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91440" tIns="45720" rIns="91440" bIns="45720" anchor="ctr">
            <a:noAutofit/>
          </a:bodyPr>
          <a:lstStyle xmlns:a="http://schemas.openxmlformats.org/drawingml/2006/main">
            <a:lvl1pPr indent="0" algn="l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 xmlns:a="http://schemas.openxmlformats.org/drawingml/2006/main">
            <a:pPr indent="0" algn="l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&lt;日期/时间&gt;</a:t>
            </a:r>
            <a:endParaRPr sz="14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5" name="PlaceHolder 4">
            <a:extLst xmlns:a="http://schemas.openxmlformats.org/drawingml/2006/main">
              <a:ext uri="{FF2B5EF4-FFF2-40B4-BE49-F238E27FC236}">
                <a16:creationId xmlns:a16="http://schemas.microsoft.com/office/drawing/2014/main" id="{D861BF31-BF5C-4823-AC5E-4667A6F4EF0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480" y="273600"/>
            <a:ext cx="10972440" cy="114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>
            <a:lvl1pPr indent="0" algn="l">
              <a:buNone/>
              <a:tabLst>
                <a:tab pos="0" algn="l"/>
              </a:tabLst>
              <a:defRPr sz="1800" b="0" u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l">
              <a:buNone/>
              <a:tabLst>
                <a:tab pos="0" algn="l"/>
              </a:tabLst>
            </a:pPr>
            <a:r>
              <a:rPr sz="18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单击以</a:t>
            </a:r>
            <a:r>
              <a:rPr sz="18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编辑标</a:t>
            </a:r>
            <a:r>
              <a:rPr sz="18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题文本</a:t>
            </a:r>
            <a:r>
              <a:rPr sz="18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格式</a:t>
            </a:r>
            <a:endParaRPr sz="1800" b="0" u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PlaceHolder 5">
            <a:extLst xmlns:a="http://schemas.openxmlformats.org/drawingml/2006/main">
              <a:ext uri="{FF2B5EF4-FFF2-40B4-BE49-F238E27FC236}">
                <a16:creationId xmlns:a16="http://schemas.microsoft.com/office/drawing/2014/main" id="{BDDB8345-684A-4B13-B87D-2C4C6AC52032}"/>
              </a:ext>
            </a:extLst>
          </p:cNvPr>
          <p:cNvSpPr>
            <a:spLocks xmlns:a="http://schemas.openxmlformats.org/drawingml/2006/main" noGrp="1"/>
          </p:cNvSpPr>
          <p:nvPr>
            <p:ph type="body" idx="0"/>
          </p:nvPr>
        </p:nvSpPr>
        <p:spPr>
          <a:xfrm xmlns:a="http://schemas.openxmlformats.org/drawingml/2006/main">
            <a:off x="609480" y="1604520"/>
            <a:ext cx="10972440" cy="397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rmAutofit/>
          </a:bodyPr>
          <a:lstStyle xmlns:a="http://schemas.openxmlformats.org/drawingml/2006/main"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 sz="1650" b="0" u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algn="l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 sz="1450" b="0" u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algn="l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 sz="1350" b="0" u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algn="l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 sz="1250" b="0" u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 sz="2000" b="0" u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 sz="2000" b="0" u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 sz="2000" b="0" u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</a:lstStyle>
          <a:p xmlns:a="http://schemas.openxmlformats.org/drawingml/2006/main"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点击以编辑提纲文本格式</a:t>
            </a:r>
            <a:endParaRPr sz="1650" b="0" u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sz="14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第二提纲级别</a:t>
            </a:r>
            <a:endParaRPr sz="1450" b="0" u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第三提纲级别</a:t>
            </a:r>
            <a:endParaRPr sz="1350" b="0" u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sz="12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第四提纲级别</a:t>
            </a:r>
            <a:endParaRPr sz="1250" b="0" u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第五提纲级别</a:t>
            </a:r>
            <a:endParaRPr sz="2000" b="0" u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第六提纲级别</a:t>
            </a:r>
            <a:endParaRPr sz="2000" b="0" u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第七提纲级别</a:t>
            </a:r>
            <a:endParaRPr sz="2000" b="0" u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ce632d22e459a"/>
  </p:sldLayoutIdLst>
</p:sldMaster>
</file>

<file path=ppt/slideMasters/theme/theme2.xml><?xml version="1.0" encoding="utf-8"?>
<a:theme xmlns:a="http://schemas.openxmlformats.org/drawingml/2006/main" name="design2ui-talk">
  <a:themeElements>
    <a:clrScheme name="design2ui-talk">
      <a:dk1>
        <a:srgbClr val="404040"/>
      </a:dk1>
      <a:lt1>
        <a:srgbClr val="FFFFFF"/>
      </a:lt1>
      <a:dk2>
        <a:srgbClr val="1F497D"/>
      </a:dk2>
      <a:lt2>
        <a:srgbClr val="F5F5F5"/>
      </a:lt2>
      <a:accent1>
        <a:srgbClr val="C00000"/>
      </a:accent1>
      <a:accent2>
        <a:srgbClr val="C00000"/>
      </a:accent2>
      <a:accent3>
        <a:srgbClr val="1A1A1B"/>
      </a:accent3>
      <a:accent4>
        <a:srgbClr val="C00000"/>
      </a:accent4>
      <a:accent5>
        <a:srgbClr val="D8D8D8"/>
      </a:accent5>
      <a:accent6>
        <a:srgbClr val="EDEDED"/>
      </a:accent6>
      <a:hlink>
        <a:srgbClr val="C00000"/>
      </a:hlink>
      <a:folHlink>
        <a:srgbClr val="1A1A1B"/>
      </a:folHlink>
    </a:clrScheme>
    <a:fontScheme name="design2ui-talk">
      <a:majorFont>
        <a:latin typeface="Arial"/>
        <a:ea typeface="Microsoft YaHei"/>
        <a:cs typeface="Arial"/>
      </a:majorFont>
      <a:minorFont>
        <a:latin typeface="Arial"/>
        <a:ea typeface="Microsoft YaHei"/>
        <a:cs typeface="Arial"/>
      </a:minorFont>
    </a:fontScheme>
    <a:fmtScheme name="design2ui-talk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>
          <a:prstDash val="solid"/>
        </a:ln>
        <a:ln w="25400">
          <a:prstDash val="solid"/>
        </a:ln>
        <a:ln w="3810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23e8d7ad44962" /><Relationship Type="http://schemas.openxmlformats.org/officeDocument/2006/relationships/notesSlide" Target="/ppt/notesSlides/notesSlide1.xml" Id="Rbf21f7320cdd41d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c786a611d422c" /><Relationship Type="http://schemas.openxmlformats.org/officeDocument/2006/relationships/notesSlide" Target="/ppt/notesSlides/notesSlide10.xml" Id="R54dc27d3f5ff4c1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c96ba45cf4fec" /><Relationship Type="http://schemas.openxmlformats.org/officeDocument/2006/relationships/notesSlide" Target="/ppt/notesSlides/notesSlide11.xml" Id="R85bbec1e8a1645d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6a2956b0648c0" /><Relationship Type="http://schemas.openxmlformats.org/officeDocument/2006/relationships/notesSlide" Target="/ppt/notesSlides/notesSlide12.xml" Id="Rafe9ef3771d14c0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7ec0f70ed41bd" /><Relationship Type="http://schemas.openxmlformats.org/officeDocument/2006/relationships/image" Target="/ppt/media/image2.png" Id="Rc000425c64814ad0" /><Relationship Type="http://schemas.openxmlformats.org/officeDocument/2006/relationships/notesSlide" Target="/ppt/notesSlides/notesSlide13.xml" Id="Rc5b962bd6dfb455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957709c5749f9" /><Relationship Type="http://schemas.openxmlformats.org/officeDocument/2006/relationships/notesSlide" Target="/ppt/notesSlides/notesSlide14.xml" Id="R4858d9325ab94e3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99c2f488d44b5" /><Relationship Type="http://schemas.openxmlformats.org/officeDocument/2006/relationships/notesSlide" Target="/ppt/notesSlides/notesSlide15.xml" Id="R3ffb83fe97f0482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5f1e6419a4de2" /><Relationship Type="http://schemas.openxmlformats.org/officeDocument/2006/relationships/notesSlide" Target="/ppt/notesSlides/notesSlide16.xml" Id="Ra6a02ba67d0849f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bbe30643944ae" /><Relationship Type="http://schemas.openxmlformats.org/officeDocument/2006/relationships/notesSlide" Target="/ppt/notesSlides/notesSlide17.xml" Id="Rcd97727ab4c747d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0be63a2a24ee0" /><Relationship Type="http://schemas.openxmlformats.org/officeDocument/2006/relationships/image" Target="/ppt/media/image3.png" Id="Ra72d1a80d9574483" /><Relationship Type="http://schemas.openxmlformats.org/officeDocument/2006/relationships/notesSlide" Target="/ppt/notesSlides/notesSlide18.xml" Id="R0bf693a3222b401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b803fe1dc40aa" /><Relationship Type="http://schemas.openxmlformats.org/officeDocument/2006/relationships/image" Target="/ppt/media/image4.png" Id="R67bc3fd29b2f49ea" /><Relationship Type="http://schemas.openxmlformats.org/officeDocument/2006/relationships/notesSlide" Target="/ppt/notesSlides/notesSlide19.xml" Id="R3f554570d43746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ac7b3ee4c4b99" /><Relationship Type="http://schemas.openxmlformats.org/officeDocument/2006/relationships/image" Target="/ppt/media/image.png" Id="R428307677144497f" /><Relationship Type="http://schemas.openxmlformats.org/officeDocument/2006/relationships/notesSlide" Target="/ppt/notesSlides/notesSlide2.xml" Id="R15ee43512a2743a4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a9e6f1c784762" /><Relationship Type="http://schemas.openxmlformats.org/officeDocument/2006/relationships/notesSlide" Target="/ppt/notesSlides/notesSlide20.xml" Id="R9c822e1ffdd04ba6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25d6a61034bff" /><Relationship Type="http://schemas.openxmlformats.org/officeDocument/2006/relationships/notesSlide" Target="/ppt/notesSlides/notesSlide21.xml" Id="Ra1f1879ba1844475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1199dc8f945c6" /><Relationship Type="http://schemas.openxmlformats.org/officeDocument/2006/relationships/notesSlide" Target="/ppt/notesSlides/notesSlide22.xml" Id="Rcebd2d833d29480c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918025c944853" /><Relationship Type="http://schemas.openxmlformats.org/officeDocument/2006/relationships/notesSlide" Target="/ppt/notesSlides/notesSlide23.xml" Id="R4190e57246524bac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71ea530d04157" /><Relationship Type="http://schemas.openxmlformats.org/officeDocument/2006/relationships/notesSlide" Target="/ppt/notesSlides/notesSlide24.xml" Id="R1de247aca1714d18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081fb0d3a4ee7" /><Relationship Type="http://schemas.openxmlformats.org/officeDocument/2006/relationships/notesSlide" Target="/ppt/notesSlides/notesSlide25.xml" Id="Rc250b3c2d1a54b32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43416b9b842c0" /><Relationship Type="http://schemas.openxmlformats.org/officeDocument/2006/relationships/notesSlide" Target="/ppt/notesSlides/notesSlide26.xml" Id="R5f6669ccc94a4b93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036f492b34d84" /><Relationship Type="http://schemas.openxmlformats.org/officeDocument/2006/relationships/notesSlide" Target="/ppt/notesSlides/notesSlide27.xml" Id="Re3b84761a9174b0c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15813ccd44668" /><Relationship Type="http://schemas.openxmlformats.org/officeDocument/2006/relationships/notesSlide" Target="/ppt/notesSlides/notesSlide28.xml" Id="Rb0971c3fd19348b6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85bf6136a41ee" /><Relationship Type="http://schemas.openxmlformats.org/officeDocument/2006/relationships/notesSlide" Target="/ppt/notesSlides/notesSlide29.xml" Id="R3014d6ae724944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c9a7313c74503" /><Relationship Type="http://schemas.openxmlformats.org/officeDocument/2006/relationships/notesSlide" Target="/ppt/notesSlides/notesSlide3.xml" Id="Rce2ab095e4834f4a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1193ce3ac439c" /><Relationship Type="http://schemas.openxmlformats.org/officeDocument/2006/relationships/notesSlide" Target="/ppt/notesSlides/notesSlide30.xml" Id="Rcf6bb35819284d5b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6764f8ff94d89" /><Relationship Type="http://schemas.openxmlformats.org/officeDocument/2006/relationships/notesSlide" Target="/ppt/notesSlides/notesSlide31.xml" Id="R06c9d350885f4cc6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04b6c900e4184" /><Relationship Type="http://schemas.openxmlformats.org/officeDocument/2006/relationships/notesSlide" Target="/ppt/notesSlides/notesSlide32.xml" Id="R31c431572de14189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54d8465324133" /><Relationship Type="http://schemas.openxmlformats.org/officeDocument/2006/relationships/notesSlide" Target="/ppt/notesSlides/notesSlide33.xml" Id="Reb0b8fdfd8214f91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13672767242e6" /><Relationship Type="http://schemas.openxmlformats.org/officeDocument/2006/relationships/notesSlide" Target="/ppt/notesSlides/notesSlide34.xml" Id="Re89171279bf9495e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82d183e3944cc" /><Relationship Type="http://schemas.openxmlformats.org/officeDocument/2006/relationships/notesSlide" Target="/ppt/notesSlides/notesSlide35.xml" Id="R9d816859ea0a43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2bd058c884065" /><Relationship Type="http://schemas.openxmlformats.org/officeDocument/2006/relationships/notesSlide" Target="/ppt/notesSlides/notesSlide4.xml" Id="Rd5676896ed464f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1e016b9e24cf3" /><Relationship Type="http://schemas.openxmlformats.org/officeDocument/2006/relationships/notesSlide" Target="/ppt/notesSlides/notesSlide5.xml" Id="R7f4ed8e72e0a4d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b43f65aa9407f" /><Relationship Type="http://schemas.openxmlformats.org/officeDocument/2006/relationships/notesSlide" Target="/ppt/notesSlides/notesSlide6.xml" Id="R7474e0f1737e4c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e89caa80545c1" /><Relationship Type="http://schemas.openxmlformats.org/officeDocument/2006/relationships/notesSlide" Target="/ppt/notesSlides/notesSlide7.xml" Id="Rf17139aa1cd841c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8930dcd344f4a" /><Relationship Type="http://schemas.openxmlformats.org/officeDocument/2006/relationships/notesSlide" Target="/ppt/notesSlides/notesSlide8.xml" Id="R689f5176bacf4b0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6e3b4faee4668" /><Relationship Type="http://schemas.openxmlformats.org/officeDocument/2006/relationships/notesSlide" Target="/ppt/notesSlides/notesSlide9.xml" Id="Re0dd8760bfdf41e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chemeClr val="accen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Freeform 2">
            <a:extLst xmlns:a="http://schemas.openxmlformats.org/drawingml/2006/main">
              <a:ext uri="{FF2B5EF4-FFF2-40B4-BE49-F238E27FC236}">
                <a16:creationId xmlns:a16="http://schemas.microsoft.com/office/drawing/2014/main" id="{0CBFED31-297E-484D-B976-77E2D82BD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67560" y="1619280"/>
            <a:ext cx="1904040" cy="5237640"/>
          </a:xfrm>
          <a:custGeom xmlns:a="http://schemas.openxmlformats.org/drawingml/2006/main">
            <a:gdLst>
              <a:gd name="textAreaLeft" fmla="*/ 0 w 1904040"/>
              <a:gd name="textAreaRight" fmla="*/ 1905120 w 1904040"/>
              <a:gd name="textAreaTop" fmla="*/ 0 h 5237640"/>
              <a:gd name="textAreaBottom" fmla="*/ 5238720 h 5237640"/>
            </a:gdLst>
            <a:rect l="textAreaLeft" t="textAreaTop" r="textAreaRight" b="textAreaBottom"/>
            <a:pathLst>
              <a:path w="1905000" h="5238750">
                <a:moveTo>
                  <a:pt x="0" y="5238750"/>
                </a:moveTo>
                <a:lnTo>
                  <a:pt x="0" y="762000"/>
                </a:lnTo>
                <a:lnTo>
                  <a:pt x="1905000" y="0"/>
                </a:lnTo>
                <a:lnTo>
                  <a:pt x="1905000" y="5238750"/>
                </a:lnTo>
                <a:close/>
              </a:path>
            </a:pathLst>
          </a:custGeom>
          <a:noFill xmlns:a="http://schemas.openxmlformats.org/drawingml/2006/main"/>
          <a:ln xmlns:a="http://schemas.openxmlformats.org/drawingml/2006/main" w="15240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Freeform 3">
            <a:extLst xmlns:a="http://schemas.openxmlformats.org/drawingml/2006/main">
              <a:ext uri="{FF2B5EF4-FFF2-40B4-BE49-F238E27FC236}">
                <a16:creationId xmlns:a16="http://schemas.microsoft.com/office/drawing/2014/main" id="{4B9C8E55-CBA2-4215-A9B1-82D624643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572680" y="1619280"/>
            <a:ext cx="1904040" cy="5237640"/>
          </a:xfrm>
          <a:custGeom xmlns:a="http://schemas.openxmlformats.org/drawingml/2006/main">
            <a:gdLst>
              <a:gd name="textAreaLeft" fmla="*/ 0 w 1904040"/>
              <a:gd name="textAreaRight" fmla="*/ 1905120 w 1904040"/>
              <a:gd name="textAreaTop" fmla="*/ 0 h 5237640"/>
              <a:gd name="textAreaBottom" fmla="*/ 5238720 h 5237640"/>
            </a:gdLst>
            <a:rect l="textAreaLeft" t="textAreaTop" r="textAreaRight" b="textAreaBottom"/>
            <a:pathLst>
              <a:path w="1905000" h="5238750">
                <a:moveTo>
                  <a:pt x="0" y="0"/>
                </a:moveTo>
                <a:lnTo>
                  <a:pt x="1905000" y="762000"/>
                </a:lnTo>
                <a:lnTo>
                  <a:pt x="1905000" y="5238750"/>
                </a:lnTo>
                <a:lnTo>
                  <a:pt x="0" y="5238750"/>
                </a:lnTo>
                <a:close/>
              </a:path>
            </a:pathLst>
          </a:custGeom>
          <a:noFill xmlns:a="http://schemas.openxmlformats.org/drawingml/2006/main"/>
          <a:ln xmlns:a="http://schemas.openxmlformats.org/drawingml/2006/main" w="15240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Freeform 4">
            <a:extLst xmlns:a="http://schemas.openxmlformats.org/drawingml/2006/main">
              <a:ext uri="{FF2B5EF4-FFF2-40B4-BE49-F238E27FC236}">
                <a16:creationId xmlns:a16="http://schemas.microsoft.com/office/drawing/2014/main" id="{84AC80C1-AD9D-4B4A-84DC-FBC5B1F1D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477440" y="2381400"/>
            <a:ext cx="1713600" cy="44755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4475520"/>
              <a:gd name="textAreaBottom" fmla="*/ 4476600 h 4475520"/>
            </a:gdLst>
            <a:rect l="textAreaLeft" t="textAreaTop" r="textAreaRight" b="textAreaBottom"/>
            <a:pathLst>
              <a:path w="1714500" h="4476750">
                <a:moveTo>
                  <a:pt x="0" y="0"/>
                </a:moveTo>
                <a:lnTo>
                  <a:pt x="1714500" y="685800"/>
                </a:lnTo>
                <a:lnTo>
                  <a:pt x="1714500" y="4476750"/>
                </a:lnTo>
                <a:lnTo>
                  <a:pt x="0" y="4476750"/>
                </a:lnTo>
                <a:close/>
              </a:path>
            </a:pathLst>
          </a:custGeom>
          <a:noFill xmlns:a="http://schemas.openxmlformats.org/drawingml/2006/main"/>
          <a:ln xmlns:a="http://schemas.openxmlformats.org/drawingml/2006/main" w="15240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Freeform 5">
            <a:extLst xmlns:a="http://schemas.openxmlformats.org/drawingml/2006/main">
              <a:ext uri="{FF2B5EF4-FFF2-40B4-BE49-F238E27FC236}">
                <a16:creationId xmlns:a16="http://schemas.microsoft.com/office/drawing/2014/main" id="{2315A79D-42C6-421A-ADB6-98A4B3662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67560" y="2476440"/>
            <a:ext cx="1904040" cy="761040"/>
          </a:xfrm>
          <a:custGeom xmlns:a="http://schemas.openxmlformats.org/drawingml/2006/main">
            <a:gdLst>
              <a:gd name="textAreaLeft" fmla="*/ 0 w 1904040"/>
              <a:gd name="textAreaRight" fmla="*/ 1905120 w 1904040"/>
              <a:gd name="textAreaTop" fmla="*/ 0 h 761040"/>
              <a:gd name="textAreaBottom" fmla="*/ 762120 h 761040"/>
            </a:gdLst>
            <a:rect l="textAreaLeft" t="textAreaTop" r="textAreaRight" b="textAreaBottom"/>
            <a:pathLst>
              <a:path w="1905000" h="762000">
                <a:moveTo>
                  <a:pt x="0" y="762000"/>
                </a:moveTo>
                <a:lnTo>
                  <a:pt x="19050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Freeform 6">
            <a:extLst xmlns:a="http://schemas.openxmlformats.org/drawingml/2006/main">
              <a:ext uri="{FF2B5EF4-FFF2-40B4-BE49-F238E27FC236}">
                <a16:creationId xmlns:a16="http://schemas.microsoft.com/office/drawing/2014/main" id="{8B2ACF7B-20F0-4CD0-BB80-0FA2BBE73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67560" y="3333600"/>
            <a:ext cx="1904040" cy="761040"/>
          </a:xfrm>
          <a:custGeom xmlns:a="http://schemas.openxmlformats.org/drawingml/2006/main">
            <a:gdLst>
              <a:gd name="textAreaLeft" fmla="*/ 0 w 1904040"/>
              <a:gd name="textAreaRight" fmla="*/ 1905120 w 1904040"/>
              <a:gd name="textAreaTop" fmla="*/ 0 h 761040"/>
              <a:gd name="textAreaBottom" fmla="*/ 762120 h 761040"/>
            </a:gdLst>
            <a:rect l="textAreaLeft" t="textAreaTop" r="textAreaRight" b="textAreaBottom"/>
            <a:pathLst>
              <a:path w="1905000" h="762000">
                <a:moveTo>
                  <a:pt x="0" y="762000"/>
                </a:moveTo>
                <a:lnTo>
                  <a:pt x="19050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Freeform 7">
            <a:extLst xmlns:a="http://schemas.openxmlformats.org/drawingml/2006/main">
              <a:ext uri="{FF2B5EF4-FFF2-40B4-BE49-F238E27FC236}">
                <a16:creationId xmlns:a16="http://schemas.microsoft.com/office/drawing/2014/main" id="{FC8D2118-C782-4131-A959-8190A934F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67560" y="4191120"/>
            <a:ext cx="1904040" cy="761040"/>
          </a:xfrm>
          <a:custGeom xmlns:a="http://schemas.openxmlformats.org/drawingml/2006/main">
            <a:gdLst>
              <a:gd name="textAreaLeft" fmla="*/ 0 w 1904040"/>
              <a:gd name="textAreaRight" fmla="*/ 1905120 w 1904040"/>
              <a:gd name="textAreaTop" fmla="*/ 0 h 761040"/>
              <a:gd name="textAreaBottom" fmla="*/ 762120 h 761040"/>
            </a:gdLst>
            <a:rect l="textAreaLeft" t="textAreaTop" r="textAreaRight" b="textAreaBottom"/>
            <a:pathLst>
              <a:path w="1905000" h="762000">
                <a:moveTo>
                  <a:pt x="0" y="762000"/>
                </a:moveTo>
                <a:lnTo>
                  <a:pt x="19050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Freeform 8">
            <a:extLst xmlns:a="http://schemas.openxmlformats.org/drawingml/2006/main">
              <a:ext uri="{FF2B5EF4-FFF2-40B4-BE49-F238E27FC236}">
                <a16:creationId xmlns:a16="http://schemas.microsoft.com/office/drawing/2014/main" id="{47323A42-3DBD-443C-9E6A-20AB5AFE9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67560" y="5048280"/>
            <a:ext cx="1904040" cy="761040"/>
          </a:xfrm>
          <a:custGeom xmlns:a="http://schemas.openxmlformats.org/drawingml/2006/main">
            <a:gdLst>
              <a:gd name="textAreaLeft" fmla="*/ 0 w 1904040"/>
              <a:gd name="textAreaRight" fmla="*/ 1905120 w 1904040"/>
              <a:gd name="textAreaTop" fmla="*/ 0 h 761040"/>
              <a:gd name="textAreaBottom" fmla="*/ 762120 h 761040"/>
            </a:gdLst>
            <a:rect l="textAreaLeft" t="textAreaTop" r="textAreaRight" b="textAreaBottom"/>
            <a:pathLst>
              <a:path w="1905000" h="762000">
                <a:moveTo>
                  <a:pt x="0" y="762000"/>
                </a:moveTo>
                <a:lnTo>
                  <a:pt x="19050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Freeform 9">
            <a:extLst xmlns:a="http://schemas.openxmlformats.org/drawingml/2006/main">
              <a:ext uri="{FF2B5EF4-FFF2-40B4-BE49-F238E27FC236}">
                <a16:creationId xmlns:a16="http://schemas.microsoft.com/office/drawing/2014/main" id="{E564B068-99A6-422C-B6D4-DCD2B8DED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572680" y="2476440"/>
            <a:ext cx="1904040" cy="761040"/>
          </a:xfrm>
          <a:custGeom xmlns:a="http://schemas.openxmlformats.org/drawingml/2006/main">
            <a:gdLst>
              <a:gd name="textAreaLeft" fmla="*/ 0 w 1904040"/>
              <a:gd name="textAreaRight" fmla="*/ 1905120 w 1904040"/>
              <a:gd name="textAreaTop" fmla="*/ 0 h 761040"/>
              <a:gd name="textAreaBottom" fmla="*/ 762120 h 761040"/>
            </a:gdLst>
            <a:rect l="textAreaLeft" t="textAreaTop" r="textAreaRight" b="textAreaBottom"/>
            <a:pathLst>
              <a:path w="1905000" h="762000">
                <a:moveTo>
                  <a:pt x="0" y="0"/>
                </a:moveTo>
                <a:lnTo>
                  <a:pt x="1905000" y="7620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Freeform 10">
            <a:extLst xmlns:a="http://schemas.openxmlformats.org/drawingml/2006/main">
              <a:ext uri="{FF2B5EF4-FFF2-40B4-BE49-F238E27FC236}">
                <a16:creationId xmlns:a16="http://schemas.microsoft.com/office/drawing/2014/main" id="{6DAD3475-139F-42D4-9BCF-7A4FF3914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572680" y="3333600"/>
            <a:ext cx="1904040" cy="761040"/>
          </a:xfrm>
          <a:custGeom xmlns:a="http://schemas.openxmlformats.org/drawingml/2006/main">
            <a:gdLst>
              <a:gd name="textAreaLeft" fmla="*/ 0 w 1904040"/>
              <a:gd name="textAreaRight" fmla="*/ 1905120 w 1904040"/>
              <a:gd name="textAreaTop" fmla="*/ 0 h 761040"/>
              <a:gd name="textAreaBottom" fmla="*/ 762120 h 761040"/>
            </a:gdLst>
            <a:rect l="textAreaLeft" t="textAreaTop" r="textAreaRight" b="textAreaBottom"/>
            <a:pathLst>
              <a:path w="1905000" h="762000">
                <a:moveTo>
                  <a:pt x="0" y="0"/>
                </a:moveTo>
                <a:lnTo>
                  <a:pt x="1905000" y="7620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Freeform 11">
            <a:extLst xmlns:a="http://schemas.openxmlformats.org/drawingml/2006/main">
              <a:ext uri="{FF2B5EF4-FFF2-40B4-BE49-F238E27FC236}">
                <a16:creationId xmlns:a16="http://schemas.microsoft.com/office/drawing/2014/main" id="{B9AB4C11-F676-4B2D-B80F-BBBAC1495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572680" y="4191120"/>
            <a:ext cx="1904040" cy="761040"/>
          </a:xfrm>
          <a:custGeom xmlns:a="http://schemas.openxmlformats.org/drawingml/2006/main">
            <a:gdLst>
              <a:gd name="textAreaLeft" fmla="*/ 0 w 1904040"/>
              <a:gd name="textAreaRight" fmla="*/ 1905120 w 1904040"/>
              <a:gd name="textAreaTop" fmla="*/ 0 h 761040"/>
              <a:gd name="textAreaBottom" fmla="*/ 762120 h 761040"/>
            </a:gdLst>
            <a:rect l="textAreaLeft" t="textAreaTop" r="textAreaRight" b="textAreaBottom"/>
            <a:pathLst>
              <a:path w="1905000" h="762000">
                <a:moveTo>
                  <a:pt x="0" y="0"/>
                </a:moveTo>
                <a:lnTo>
                  <a:pt x="1905000" y="7620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Freeform 12">
            <a:extLst xmlns:a="http://schemas.openxmlformats.org/drawingml/2006/main">
              <a:ext uri="{FF2B5EF4-FFF2-40B4-BE49-F238E27FC236}">
                <a16:creationId xmlns:a16="http://schemas.microsoft.com/office/drawing/2014/main" id="{CCE905E6-20A7-481D-BF55-C1D4ED606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572680" y="5048280"/>
            <a:ext cx="1904040" cy="761040"/>
          </a:xfrm>
          <a:custGeom xmlns:a="http://schemas.openxmlformats.org/drawingml/2006/main">
            <a:gdLst>
              <a:gd name="textAreaLeft" fmla="*/ 0 w 1904040"/>
              <a:gd name="textAreaRight" fmla="*/ 1905120 w 1904040"/>
              <a:gd name="textAreaTop" fmla="*/ 0 h 761040"/>
              <a:gd name="textAreaBottom" fmla="*/ 762120 h 761040"/>
            </a:gdLst>
            <a:rect l="textAreaLeft" t="textAreaTop" r="textAreaRight" b="textAreaBottom"/>
            <a:pathLst>
              <a:path w="1905000" h="762000">
                <a:moveTo>
                  <a:pt x="0" y="0"/>
                </a:moveTo>
                <a:lnTo>
                  <a:pt x="1905000" y="7620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Freeform 13">
            <a:extLst xmlns:a="http://schemas.openxmlformats.org/drawingml/2006/main">
              <a:ext uri="{FF2B5EF4-FFF2-40B4-BE49-F238E27FC236}">
                <a16:creationId xmlns:a16="http://schemas.microsoft.com/office/drawing/2014/main" id="{FCD4D347-B4B8-4374-AF41-77F24440A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477440" y="323856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0"/>
                </a:moveTo>
                <a:lnTo>
                  <a:pt x="1714500" y="6858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Freeform 14">
            <a:extLst xmlns:a="http://schemas.openxmlformats.org/drawingml/2006/main">
              <a:ext uri="{FF2B5EF4-FFF2-40B4-BE49-F238E27FC236}">
                <a16:creationId xmlns:a16="http://schemas.microsoft.com/office/drawing/2014/main" id="{18DB2BD9-046C-441C-92AC-3FD09C038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477440" y="409572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0"/>
                </a:moveTo>
                <a:lnTo>
                  <a:pt x="1714500" y="6858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Freeform 15">
            <a:extLst xmlns:a="http://schemas.openxmlformats.org/drawingml/2006/main">
              <a:ext uri="{FF2B5EF4-FFF2-40B4-BE49-F238E27FC236}">
                <a16:creationId xmlns:a16="http://schemas.microsoft.com/office/drawing/2014/main" id="{B3E0D8BC-D042-44BB-AD7A-9E094C0FC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477440" y="495288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0"/>
                </a:moveTo>
                <a:lnTo>
                  <a:pt x="1714500" y="6858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Freeform 16">
            <a:extLst xmlns:a="http://schemas.openxmlformats.org/drawingml/2006/main">
              <a:ext uri="{FF2B5EF4-FFF2-40B4-BE49-F238E27FC236}">
                <a16:creationId xmlns:a16="http://schemas.microsoft.com/office/drawing/2014/main" id="{D78699AB-33BB-4AFE-95CC-467C57C0B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20120" y="2000160"/>
            <a:ext cx="8280" cy="4856760"/>
          </a:xfrm>
          <a:custGeom xmlns:a="http://schemas.openxmlformats.org/drawingml/2006/main">
            <a:gdLst>
              <a:gd name="textAreaLeft" fmla="*/ 0 w 8280"/>
              <a:gd name="textAreaRight" fmla="*/ 9360 w 8280"/>
              <a:gd name="textAreaTop" fmla="*/ 0 h 4856760"/>
              <a:gd name="textAreaBottom" fmla="*/ 4857840 h 4856760"/>
            </a:gdLst>
            <a:rect l="textAreaLeft" t="textAreaTop" r="textAreaRight" b="textAreaBottom"/>
            <a:pathLst>
              <a:path w="9525" h="4857750">
                <a:moveTo>
                  <a:pt x="0" y="4857750"/>
                </a:move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Freeform 17">
            <a:extLst xmlns:a="http://schemas.openxmlformats.org/drawingml/2006/main">
              <a:ext uri="{FF2B5EF4-FFF2-40B4-BE49-F238E27FC236}">
                <a16:creationId xmlns:a16="http://schemas.microsoft.com/office/drawing/2014/main" id="{2956DF34-FFD0-4E9F-90D9-5C78593F2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24880" y="2000160"/>
            <a:ext cx="8280" cy="4856760"/>
          </a:xfrm>
          <a:custGeom xmlns:a="http://schemas.openxmlformats.org/drawingml/2006/main">
            <a:gdLst>
              <a:gd name="textAreaLeft" fmla="*/ 0 w 8280"/>
              <a:gd name="textAreaRight" fmla="*/ 9360 w 8280"/>
              <a:gd name="textAreaTop" fmla="*/ 0 h 4856760"/>
              <a:gd name="textAreaBottom" fmla="*/ 4857840 h 4856760"/>
            </a:gdLst>
            <a:rect l="textAreaLeft" t="textAreaTop" r="textAreaRight" b="textAreaBottom"/>
            <a:pathLst>
              <a:path w="9525" h="4857750">
                <a:moveTo>
                  <a:pt x="0" y="4857750"/>
                </a:move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Freeform 18">
            <a:extLst xmlns:a="http://schemas.openxmlformats.org/drawingml/2006/main">
              <a:ext uri="{FF2B5EF4-FFF2-40B4-BE49-F238E27FC236}">
                <a16:creationId xmlns:a16="http://schemas.microsoft.com/office/drawing/2014/main" id="{7CD0DA3C-3E7F-4E5F-B1F2-DF95B160C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34600" y="2724120"/>
            <a:ext cx="8280" cy="4132800"/>
          </a:xfrm>
          <a:custGeom xmlns:a="http://schemas.openxmlformats.org/drawingml/2006/main">
            <a:gdLst>
              <a:gd name="textAreaLeft" fmla="*/ 0 w 8280"/>
              <a:gd name="textAreaRight" fmla="*/ 9360 w 8280"/>
              <a:gd name="textAreaTop" fmla="*/ 0 h 4132800"/>
              <a:gd name="textAreaBottom" fmla="*/ 4133880 h 4132800"/>
            </a:gdLst>
            <a:rect l="textAreaLeft" t="textAreaTop" r="textAreaRight" b="textAreaBottom"/>
            <a:pathLst>
              <a:path w="9525" h="4133850">
                <a:moveTo>
                  <a:pt x="0" y="4133850"/>
                </a:move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6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Freeform 19">
            <a:extLst xmlns:a="http://schemas.openxmlformats.org/drawingml/2006/main">
              <a:ext uri="{FF2B5EF4-FFF2-40B4-BE49-F238E27FC236}">
                <a16:creationId xmlns:a16="http://schemas.microsoft.com/office/drawing/2014/main" id="{90315D82-0D85-4051-B905-20C1DF58A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476600" y="3276720"/>
            <a:ext cx="1332360" cy="3580200"/>
          </a:xfrm>
          <a:custGeom xmlns:a="http://schemas.openxmlformats.org/drawingml/2006/main">
            <a:gdLst>
              <a:gd name="textAreaLeft" fmla="*/ 0 w 1332360"/>
              <a:gd name="textAreaRight" fmla="*/ 1333440 w 1332360"/>
              <a:gd name="textAreaTop" fmla="*/ 0 h 3580200"/>
              <a:gd name="textAreaBottom" fmla="*/ 3581280 h 3580200"/>
            </a:gdLst>
            <a:rect l="textAreaLeft" t="textAreaTop" r="textAreaRight" b="textAreaBottom"/>
            <a:pathLst>
              <a:path w="1333500" h="3581400">
                <a:moveTo>
                  <a:pt x="0" y="3581400"/>
                </a:moveTo>
                <a:lnTo>
                  <a:pt x="0" y="533400"/>
                </a:lnTo>
                <a:lnTo>
                  <a:pt x="1333500" y="0"/>
                </a:lnTo>
                <a:lnTo>
                  <a:pt x="1333500" y="3581400"/>
                </a:lnTo>
                <a:close/>
              </a:path>
            </a:pathLst>
          </a:custGeom>
          <a:noFill xmlns:a="http://schemas.openxmlformats.org/drawingml/2006/main"/>
          <a:ln xmlns:a="http://schemas.openxmlformats.org/drawingml/2006/main" w="11430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Freeform 20">
            <a:extLst xmlns:a="http://schemas.openxmlformats.org/drawingml/2006/main">
              <a:ext uri="{FF2B5EF4-FFF2-40B4-BE49-F238E27FC236}">
                <a16:creationId xmlns:a16="http://schemas.microsoft.com/office/drawing/2014/main" id="{7D7A9BC9-058B-4087-8DCE-8C740D6B8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476600" y="3943440"/>
            <a:ext cx="1332360" cy="532440"/>
          </a:xfrm>
          <a:custGeom xmlns:a="http://schemas.openxmlformats.org/drawingml/2006/main">
            <a:gdLst>
              <a:gd name="textAreaLeft" fmla="*/ 0 w 1332360"/>
              <a:gd name="textAreaRight" fmla="*/ 1333440 w 1332360"/>
              <a:gd name="textAreaTop" fmla="*/ 0 h 532440"/>
              <a:gd name="textAreaBottom" fmla="*/ 533520 h 532440"/>
            </a:gdLst>
            <a:rect l="textAreaLeft" t="textAreaTop" r="textAreaRight" b="textAreaBottom"/>
            <a:pathLst>
              <a:path w="1333500" h="533400">
                <a:moveTo>
                  <a:pt x="0" y="533400"/>
                </a:moveTo>
                <a:lnTo>
                  <a:pt x="1333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7620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Freeform 21">
            <a:extLst xmlns:a="http://schemas.openxmlformats.org/drawingml/2006/main">
              <a:ext uri="{FF2B5EF4-FFF2-40B4-BE49-F238E27FC236}">
                <a16:creationId xmlns:a16="http://schemas.microsoft.com/office/drawing/2014/main" id="{A675B14E-A3F5-4212-9A2A-9E0D61C57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476600" y="4610160"/>
            <a:ext cx="1332360" cy="532440"/>
          </a:xfrm>
          <a:custGeom xmlns:a="http://schemas.openxmlformats.org/drawingml/2006/main">
            <a:gdLst>
              <a:gd name="textAreaLeft" fmla="*/ 0 w 1332360"/>
              <a:gd name="textAreaRight" fmla="*/ 1333440 w 1332360"/>
              <a:gd name="textAreaTop" fmla="*/ 0 h 532440"/>
              <a:gd name="textAreaBottom" fmla="*/ 533520 h 532440"/>
            </a:gdLst>
            <a:rect l="textAreaLeft" t="textAreaTop" r="textAreaRight" b="textAreaBottom"/>
            <a:pathLst>
              <a:path w="1333500" h="533400">
                <a:moveTo>
                  <a:pt x="0" y="533400"/>
                </a:moveTo>
                <a:lnTo>
                  <a:pt x="1333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7620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Freeform 22">
            <a:extLst xmlns:a="http://schemas.openxmlformats.org/drawingml/2006/main">
              <a:ext uri="{FF2B5EF4-FFF2-40B4-BE49-F238E27FC236}">
                <a16:creationId xmlns:a16="http://schemas.microsoft.com/office/drawing/2014/main" id="{7E23CEB7-FDF7-40D7-89A4-1DDE38CC1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476600" y="5276880"/>
            <a:ext cx="1332360" cy="532440"/>
          </a:xfrm>
          <a:custGeom xmlns:a="http://schemas.openxmlformats.org/drawingml/2006/main">
            <a:gdLst>
              <a:gd name="textAreaLeft" fmla="*/ 0 w 1332360"/>
              <a:gd name="textAreaRight" fmla="*/ 1333440 w 1332360"/>
              <a:gd name="textAreaTop" fmla="*/ 0 h 532440"/>
              <a:gd name="textAreaBottom" fmla="*/ 533520 h 532440"/>
            </a:gdLst>
            <a:rect l="textAreaLeft" t="textAreaTop" r="textAreaRight" b="textAreaBottom"/>
            <a:pathLst>
              <a:path w="1333500" h="533400">
                <a:moveTo>
                  <a:pt x="0" y="533400"/>
                </a:moveTo>
                <a:lnTo>
                  <a:pt x="1333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7620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Freeform 23">
            <a:extLst xmlns:a="http://schemas.openxmlformats.org/drawingml/2006/main">
              <a:ext uri="{FF2B5EF4-FFF2-40B4-BE49-F238E27FC236}">
                <a16:creationId xmlns:a16="http://schemas.microsoft.com/office/drawing/2014/main" id="{7263B502-FB48-4545-876A-4EB64D88C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143680" y="3543480"/>
            <a:ext cx="8280" cy="3313800"/>
          </a:xfrm>
          <a:custGeom xmlns:a="http://schemas.openxmlformats.org/drawingml/2006/main">
            <a:gdLst>
              <a:gd name="textAreaLeft" fmla="*/ 0 w 8280"/>
              <a:gd name="textAreaRight" fmla="*/ 9360 w 8280"/>
              <a:gd name="textAreaTop" fmla="*/ 0 h 3313800"/>
              <a:gd name="textAreaBottom" fmla="*/ 3314880 h 3313800"/>
            </a:gdLst>
            <a:rect l="textAreaLeft" t="textAreaTop" r="textAreaRight" b="textAreaBottom"/>
            <a:pathLst>
              <a:path w="9525" h="3314700">
                <a:moveTo>
                  <a:pt x="0" y="3314700"/>
                </a:move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7620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57FC0F12-F8A0-4E92-9509-3C3DD12B9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638360"/>
            <a:ext cx="1827720" cy="4179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TextBox 26">
            <a:extLst xmlns:a="http://schemas.openxmlformats.org/drawingml/2006/main">
              <a:ext uri="{FF2B5EF4-FFF2-40B4-BE49-F238E27FC236}">
                <a16:creationId xmlns:a16="http://schemas.microsoft.com/office/drawing/2014/main" id="{117AF07F-0F5F-49D9-9613-B4DD917AE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68560" y="1762200"/>
            <a:ext cx="8622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5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阶段汇报</a:t>
            </a:r>
            <a:endParaRPr sz="15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TextBox 28">
            <a:extLst xmlns:a="http://schemas.openxmlformats.org/drawingml/2006/main">
              <a:ext uri="{FF2B5EF4-FFF2-40B4-BE49-F238E27FC236}">
                <a16:creationId xmlns:a16="http://schemas.microsoft.com/office/drawing/2014/main" id="{56A4F25A-33CD-4B8B-AF34-816B3848D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6720" y="2437560"/>
            <a:ext cx="9278280" cy="178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ts val="6449"/>
              </a:lnSpc>
              <a:buNone/>
            </a:pPr>
            <a:r>
              <a:rPr sz="49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正在取代前端工程师的 </a:t>
            </a:r>
            <a:r>
              <a:rPr sz="49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AI</a:t>
            </a:r>
            <a:r>
              <a:rPr sz="49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，</a:t>
            </a:r>
            <a:br/>
            <a:r>
              <a:rPr sz="49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做不出游戏里最简单的一块面板</a:t>
            </a:r>
            <a:endParaRPr sz="495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Rectangle 30">
            <a:extLst xmlns:a="http://schemas.openxmlformats.org/drawingml/2006/main">
              <a:ext uri="{FF2B5EF4-FFF2-40B4-BE49-F238E27FC236}">
                <a16:creationId xmlns:a16="http://schemas.microsoft.com/office/drawing/2014/main" id="{ABBB6673-F379-4E48-B703-E4BD245D9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4362480"/>
            <a:ext cx="37080" cy="8370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TextBox 31">
            <a:extLst xmlns:a="http://schemas.openxmlformats.org/drawingml/2006/main">
              <a:ext uri="{FF2B5EF4-FFF2-40B4-BE49-F238E27FC236}">
                <a16:creationId xmlns:a16="http://schemas.microsoft.com/office/drawing/2014/main" id="{2E70A024-EE61-46FE-BC51-9DC628286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6120" y="4489200"/>
            <a:ext cx="273816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设计稿 → 引擎 </a:t>
            </a:r>
            <a:r>
              <a:rPr sz="165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UI </a:t>
            </a:r>
            <a:r>
              <a:rPr sz="165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工程文件</a:t>
            </a:r>
            <a:endParaRPr sz="165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" name="TextBox 32">
            <a:extLst xmlns:a="http://schemas.openxmlformats.org/drawingml/2006/main">
              <a:ext uri="{FF2B5EF4-FFF2-40B4-BE49-F238E27FC236}">
                <a16:creationId xmlns:a16="http://schemas.microsoft.com/office/drawing/2014/main" id="{9948BE06-2470-4722-878E-2737DB583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6120" y="4831920"/>
            <a:ext cx="379188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四个阶段的技术路线、真实产物与判断</a:t>
            </a:r>
            <a:endParaRPr sz="165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" name="TextBox 34">
            <a:extLst xmlns:a="http://schemas.openxmlformats.org/drawingml/2006/main">
              <a:ext uri="{FF2B5EF4-FFF2-40B4-BE49-F238E27FC236}">
                <a16:creationId xmlns:a16="http://schemas.microsoft.com/office/drawing/2014/main" id="{2F6D891B-EEBF-4BBA-86CB-147EE7B4C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5778720"/>
            <a:ext cx="1041480" cy="529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ts val="2100"/>
              </a:lnSpc>
              <a:buNone/>
            </a:pPr>
            <a:r>
              <a:rPr sz="1350" b="0" u="none">
                <a:solidFill>
                  <a:srgbClr val="FFFFFF">
                    <a:alpha val="85000"/>
                  </a:srgbClr>
                </a:solidFill>
                <a:latin typeface="Arial"/>
                <a:ea typeface="Arial"/>
                <a:cs typeface="Arial"/>
              </a:rPr>
              <a:t>汇报人：王珏</a:t>
            </a:r>
            <a:br/>
            <a:r>
              <a:rPr sz="1350" b="0" u="none">
                <a:solidFill>
                  <a:srgbClr val="FFFFFF">
                    <a:alpha val="85000"/>
                  </a:srgbClr>
                </a:solidFill>
                <a:latin typeface="Arial"/>
                <a:ea typeface="Arial"/>
                <a:cs typeface="Arial"/>
              </a:rPr>
              <a:t>2026-08-14</a:t>
            </a:r>
            <a:endParaRPr sz="135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" name="TextBox 37">
            <a:extLst xmlns:a="http://schemas.openxmlformats.org/drawingml/2006/main">
              <a:ext uri="{FF2B5EF4-FFF2-40B4-BE49-F238E27FC236}">
                <a16:creationId xmlns:a16="http://schemas.microsoft.com/office/drawing/2014/main" id="{3B0BF953-54F3-4C2A-AE3F-EF5A37333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FFFFFF">
                    <a:alpha val="70000"/>
                  </a:srgbClr>
                </a:solidFill>
                <a:latin typeface="Arial"/>
                <a:ea typeface="Arial"/>
                <a:cs typeface="Arial"/>
              </a:rPr>
              <a:t>01</a:t>
            </a:r>
            <a:endParaRPr sz="105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326309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7" name="TextBox 2">
            <a:extLst xmlns:a="http://schemas.openxmlformats.org/drawingml/2006/main">
              <a:ext uri="{FF2B5EF4-FFF2-40B4-BE49-F238E27FC236}">
                <a16:creationId xmlns:a16="http://schemas.microsoft.com/office/drawing/2014/main" id="{9D84D56B-CD7B-4DB3-895F-321F77CB5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3972960" cy="433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文件生成出来了，打不开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8" name="Rectangle 3">
            <a:extLst xmlns:a="http://schemas.openxmlformats.org/drawingml/2006/main">
              <a:ext uri="{FF2B5EF4-FFF2-40B4-BE49-F238E27FC236}">
                <a16:creationId xmlns:a16="http://schemas.microsoft.com/office/drawing/2014/main" id="{4051D092-4BAC-4959-9EAE-F13624071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191600" y="619200"/>
            <a:ext cx="8942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9" name="TextBox 4">
            <a:extLst xmlns:a="http://schemas.openxmlformats.org/drawingml/2006/main">
              <a:ext uri="{FF2B5EF4-FFF2-40B4-BE49-F238E27FC236}">
                <a16:creationId xmlns:a16="http://schemas.microsoft.com/office/drawing/2014/main" id="{A6A1F29A-3906-423A-B739-EFC715D39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285200" y="692640"/>
            <a:ext cx="707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Stage 1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0" name="TextBox 5">
            <a:extLst xmlns:a="http://schemas.openxmlformats.org/drawingml/2006/main">
              <a:ext uri="{FF2B5EF4-FFF2-40B4-BE49-F238E27FC236}">
                <a16:creationId xmlns:a16="http://schemas.microsoft.com/office/drawing/2014/main" id="{D34F9705-55B8-4C85-B798-47E102B44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154960" y="700560"/>
            <a:ext cx="3564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起点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1" name="Rectangle 7">
            <a:extLst xmlns:a="http://schemas.openxmlformats.org/drawingml/2006/main">
              <a:ext uri="{FF2B5EF4-FFF2-40B4-BE49-F238E27FC236}">
                <a16:creationId xmlns:a16="http://schemas.microsoft.com/office/drawing/2014/main" id="{562966D2-2068-40C4-92C1-2144C166A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3" name="TextBox 8">
            <a:extLst xmlns:a="http://schemas.openxmlformats.org/drawingml/2006/main">
              <a:ext uri="{FF2B5EF4-FFF2-40B4-BE49-F238E27FC236}">
                <a16:creationId xmlns:a16="http://schemas.microsoft.com/office/drawing/2014/main" id="{15FAD0BF-BD5C-4829-A183-C3A3F3A0A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680" y="1530720"/>
            <a:ext cx="100224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 spc="150">
                <a:solidFill>
                  <a:srgbClr val="8A8A8A"/>
                </a:solidFill>
                <a:latin typeface="Arial"/>
                <a:ea typeface="Arial"/>
                <a:cs typeface="Arial"/>
              </a:rPr>
              <a:t>最初的思路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4" name="TextBox 9">
            <a:extLst xmlns:a="http://schemas.openxmlformats.org/drawingml/2006/main">
              <a:ext uri="{FF2B5EF4-FFF2-40B4-BE49-F238E27FC236}">
                <a16:creationId xmlns:a16="http://schemas.microsoft.com/office/drawing/2014/main" id="{0650EC5E-C04C-4867-A62D-912936B8F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1857240"/>
            <a:ext cx="395568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我们把领域知识和基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础操作流程写进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Skill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，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5" name="TextBox 10">
            <a:extLst xmlns:a="http://schemas.openxmlformats.org/drawingml/2006/main">
              <a:ext uri="{FF2B5EF4-FFF2-40B4-BE49-F238E27FC236}">
                <a16:creationId xmlns:a16="http://schemas.microsoft.com/office/drawing/2014/main" id="{1770000E-F30E-4518-A8E7-532A55AF8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2124000"/>
            <a:ext cx="39657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由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Agent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自行决定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怎么写、按什么顺序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做。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6" name="Freeform 11">
            <a:extLst xmlns:a="http://schemas.openxmlformats.org/drawingml/2006/main">
              <a:ext uri="{FF2B5EF4-FFF2-40B4-BE49-F238E27FC236}">
                <a16:creationId xmlns:a16="http://schemas.microsoft.com/office/drawing/2014/main" id="{DAE01886-842D-4A65-8B14-B2B2C8CAC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896200" y="2867040"/>
            <a:ext cx="189360" cy="255960"/>
          </a:xfrm>
          <a:custGeom xmlns:a="http://schemas.openxmlformats.org/drawingml/2006/main">
            <a:gdLst>
              <a:gd name="textAreaLeft" fmla="*/ 0 w 189360"/>
              <a:gd name="textAreaRight" fmla="*/ 190440 w 189360"/>
              <a:gd name="textAreaTop" fmla="*/ 0 h 255960"/>
              <a:gd name="textAreaBottom" fmla="*/ 257040 h 255960"/>
            </a:gdLst>
            <a:rect l="textAreaLeft" t="textAreaTop" r="textAreaRight" b="textAreaBottom"/>
            <a:pathLst>
              <a:path w="190500" h="257175">
                <a:moveTo>
                  <a:pt x="0" y="257175"/>
                </a:moveTo>
                <a:lnTo>
                  <a:pt x="190500" y="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7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F0C4A1F1-C1E9-4091-8C8D-596E058C2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677320" y="2467080"/>
            <a:ext cx="1180080" cy="3038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8" name="TextBox 13">
            <a:extLst xmlns:a="http://schemas.openxmlformats.org/drawingml/2006/main">
              <a:ext uri="{FF2B5EF4-FFF2-40B4-BE49-F238E27FC236}">
                <a16:creationId xmlns:a16="http://schemas.microsoft.com/office/drawing/2014/main" id="{6D59BDE0-03A9-4895-9DDE-09ACD46D6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721240" y="2553480"/>
            <a:ext cx="1092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解析 </a:t>
            </a: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PSD </a:t>
            </a: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与切图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9" name="Freeform 14">
            <a:extLst xmlns:a="http://schemas.openxmlformats.org/drawingml/2006/main">
              <a:ext uri="{FF2B5EF4-FFF2-40B4-BE49-F238E27FC236}">
                <a16:creationId xmlns:a16="http://schemas.microsoft.com/office/drawing/2014/main" id="{42E088DF-E040-4F0B-874A-05392F8BD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077280" y="3705120"/>
            <a:ext cx="313200" cy="94320"/>
          </a:xfrm>
          <a:custGeom xmlns:a="http://schemas.openxmlformats.org/drawingml/2006/main">
            <a:gdLst>
              <a:gd name="textAreaLeft" fmla="*/ 0 w 313200"/>
              <a:gd name="textAreaRight" fmla="*/ 314280 w 313200"/>
              <a:gd name="textAreaTop" fmla="*/ 0 h 94320"/>
              <a:gd name="textAreaBottom" fmla="*/ 95400 h 94320"/>
            </a:gdLst>
            <a:rect l="textAreaLeft" t="textAreaTop" r="textAreaRight" b="textAreaBottom"/>
            <a:pathLst>
              <a:path w="314325" h="95250">
                <a:moveTo>
                  <a:pt x="0" y="0"/>
                </a:moveTo>
                <a:lnTo>
                  <a:pt x="314325" y="9525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0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F2AF39A9-37A6-4A42-BB44-3537668B5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087000" y="3743280"/>
            <a:ext cx="1180080" cy="3038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1" name="TextBox 16">
            <a:extLst xmlns:a="http://schemas.openxmlformats.org/drawingml/2006/main">
              <a:ext uri="{FF2B5EF4-FFF2-40B4-BE49-F238E27FC236}">
                <a16:creationId xmlns:a16="http://schemas.microsoft.com/office/drawing/2014/main" id="{1851CED7-4891-441B-9D50-73684B984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318480" y="3830040"/>
            <a:ext cx="71640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初始化工程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2" name="Freeform 17">
            <a:extLst xmlns:a="http://schemas.openxmlformats.org/drawingml/2006/main">
              <a:ext uri="{FF2B5EF4-FFF2-40B4-BE49-F238E27FC236}">
                <a16:creationId xmlns:a16="http://schemas.microsoft.com/office/drawing/2014/main" id="{77BCF4E4-C69E-4F93-BDBD-800581ECB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591640" y="4057560"/>
            <a:ext cx="8280" cy="322920"/>
          </a:xfrm>
          <a:custGeom xmlns:a="http://schemas.openxmlformats.org/drawingml/2006/main">
            <a:gdLst>
              <a:gd name="textAreaLeft" fmla="*/ 0 w 8280"/>
              <a:gd name="textAreaRight" fmla="*/ 9360 w 8280"/>
              <a:gd name="textAreaTop" fmla="*/ 0 h 322920"/>
              <a:gd name="textAreaBottom" fmla="*/ 324000 h 322920"/>
            </a:gdLst>
            <a:rect l="textAreaLeft" t="textAreaTop" r="textAreaRight" b="textAreaBottom"/>
            <a:pathLst>
              <a:path w="9525" h="323850">
                <a:moveTo>
                  <a:pt x="0" y="0"/>
                </a:moveTo>
                <a:lnTo>
                  <a:pt x="0" y="32385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3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30810B55-5197-4AB2-B954-4A29F9073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00880" y="4533840"/>
            <a:ext cx="1180080" cy="3038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4" name="TextBox 19">
            <a:extLst xmlns:a="http://schemas.openxmlformats.org/drawingml/2006/main">
              <a:ext uri="{FF2B5EF4-FFF2-40B4-BE49-F238E27FC236}">
                <a16:creationId xmlns:a16="http://schemas.microsoft.com/office/drawing/2014/main" id="{A56FC4C0-3D1B-4230-B744-0FFD63FF6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190240" y="4620600"/>
            <a:ext cx="80100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生成 </a:t>
            </a: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prefab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5" name="Freeform 20">
            <a:extLst xmlns:a="http://schemas.openxmlformats.org/drawingml/2006/main">
              <a:ext uri="{FF2B5EF4-FFF2-40B4-BE49-F238E27FC236}">
                <a16:creationId xmlns:a16="http://schemas.microsoft.com/office/drawing/2014/main" id="{AF17D3B4-E95A-4146-B6C3-388743FCC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791360" y="3705120"/>
            <a:ext cx="313200" cy="94320"/>
          </a:xfrm>
          <a:custGeom xmlns:a="http://schemas.openxmlformats.org/drawingml/2006/main">
            <a:gdLst>
              <a:gd name="textAreaLeft" fmla="*/ 0 w 313200"/>
              <a:gd name="textAreaRight" fmla="*/ 314280 w 313200"/>
              <a:gd name="textAreaTop" fmla="*/ 0 h 94320"/>
              <a:gd name="textAreaBottom" fmla="*/ 95400 h 94320"/>
            </a:gdLst>
            <a:rect l="textAreaLeft" t="textAreaTop" r="textAreaRight" b="textAreaBottom"/>
            <a:pathLst>
              <a:path w="314325" h="95250">
                <a:moveTo>
                  <a:pt x="314325" y="0"/>
                </a:moveTo>
                <a:lnTo>
                  <a:pt x="0" y="9525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6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5E989464-E852-4AF4-98F3-C8D5E5044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15120" y="3743280"/>
            <a:ext cx="1180080" cy="3038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7" name="TextBox 22">
            <a:extLst xmlns:a="http://schemas.openxmlformats.org/drawingml/2006/main">
              <a:ext uri="{FF2B5EF4-FFF2-40B4-BE49-F238E27FC236}">
                <a16:creationId xmlns:a16="http://schemas.microsoft.com/office/drawing/2014/main" id="{B2CF1583-2697-4660-8208-917E7E904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217520" y="3830040"/>
            <a:ext cx="57492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执行校验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8" name="Freeform 23">
            <a:extLst xmlns:a="http://schemas.openxmlformats.org/drawingml/2006/main">
              <a:ext uri="{FF2B5EF4-FFF2-40B4-BE49-F238E27FC236}">
                <a16:creationId xmlns:a16="http://schemas.microsoft.com/office/drawing/2014/main" id="{D069C04C-A50C-4CC3-AA63-DEB45DBCE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96280" y="2867040"/>
            <a:ext cx="189360" cy="255960"/>
          </a:xfrm>
          <a:custGeom xmlns:a="http://schemas.openxmlformats.org/drawingml/2006/main">
            <a:gdLst>
              <a:gd name="textAreaLeft" fmla="*/ 0 w 189360"/>
              <a:gd name="textAreaRight" fmla="*/ 190440 w 189360"/>
              <a:gd name="textAreaTop" fmla="*/ 0 h 255960"/>
              <a:gd name="textAreaBottom" fmla="*/ 257040 h 255960"/>
            </a:gdLst>
            <a:rect l="textAreaLeft" t="textAreaTop" r="textAreaRight" b="textAreaBottom"/>
            <a:pathLst>
              <a:path w="190500" h="257175">
                <a:moveTo>
                  <a:pt x="190500" y="257175"/>
                </a:moveTo>
                <a:lnTo>
                  <a:pt x="0" y="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9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859ED9FF-A2FE-4F0A-BAA5-5025D09E5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324800" y="2467080"/>
            <a:ext cx="1180080" cy="3038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0" name="TextBox 25">
            <a:extLst xmlns:a="http://schemas.openxmlformats.org/drawingml/2006/main">
              <a:ext uri="{FF2B5EF4-FFF2-40B4-BE49-F238E27FC236}">
                <a16:creationId xmlns:a16="http://schemas.microsoft.com/office/drawing/2014/main" id="{091ABD93-0423-4DC5-B61E-FA256D590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627200" y="2553480"/>
            <a:ext cx="57492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读取日志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1" name="Ellipse 26">
            <a:extLst xmlns:a="http://schemas.openxmlformats.org/drawingml/2006/main">
              <a:ext uri="{FF2B5EF4-FFF2-40B4-BE49-F238E27FC236}">
                <a16:creationId xmlns:a16="http://schemas.microsoft.com/office/drawing/2014/main" id="{EC0467AE-2445-4BD2-AEE6-45643D70D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77200" y="3029040"/>
            <a:ext cx="1027800" cy="1027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lt1"/>
          </a:solidFill>
          <a:ln xmlns:a="http://schemas.openxmlformats.org/drawingml/2006/main" w="19050">
            <a:solidFill>
              <a:srgbClr val="C00000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2" name="TextBox 27">
            <a:extLst xmlns:a="http://schemas.openxmlformats.org/drawingml/2006/main">
              <a:ext uri="{FF2B5EF4-FFF2-40B4-BE49-F238E27FC236}">
                <a16:creationId xmlns:a16="http://schemas.microsoft.com/office/drawing/2014/main" id="{2ED13296-5B12-43D5-9ABC-FF166CF15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228400" y="3425040"/>
            <a:ext cx="72468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Agent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3" name="TextBox 28">
            <a:extLst xmlns:a="http://schemas.openxmlformats.org/drawingml/2006/main">
              <a:ext uri="{FF2B5EF4-FFF2-40B4-BE49-F238E27FC236}">
                <a16:creationId xmlns:a16="http://schemas.microsoft.com/office/drawing/2014/main" id="{5FF4C9FC-900C-42ED-835B-DFB708942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0400" y="4861440"/>
            <a:ext cx="312336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Agent 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在中心，具体怎么做由它自己决定。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7" name="Rectangle 52">
            <a:extLst xmlns:a="http://schemas.openxmlformats.org/drawingml/2006/main">
              <a:ext uri="{FF2B5EF4-FFF2-40B4-BE49-F238E27FC236}">
                <a16:creationId xmlns:a16="http://schemas.microsoft.com/office/drawing/2014/main" id="{EFF42214-1748-42D5-864F-19F53A473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334120"/>
            <a:ext cx="37080" cy="8370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8" name="TextBox 53">
            <a:extLst xmlns:a="http://schemas.openxmlformats.org/drawingml/2006/main">
              <a:ext uri="{FF2B5EF4-FFF2-40B4-BE49-F238E27FC236}">
                <a16:creationId xmlns:a16="http://schemas.microsoft.com/office/drawing/2014/main" id="{D012CCD6-AF96-423A-BAED-B2A81A101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960" y="5403600"/>
            <a:ext cx="440460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几十个节点、几千行 </a:t>
            </a: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JSON</a:t>
            </a: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，每个节点都有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9" name="TextBox 54">
            <a:extLst xmlns:a="http://schemas.openxmlformats.org/drawingml/2006/main">
              <a:ext uri="{FF2B5EF4-FFF2-40B4-BE49-F238E27FC236}">
                <a16:creationId xmlns:a16="http://schemas.microsoft.com/office/drawing/2014/main" id="{A933161F-9B28-48D2-92AB-D65FA5B19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960" y="5689440"/>
            <a:ext cx="455796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自己的 </a:t>
            </a: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transform</a:t>
            </a: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、锚点、偏移、组件列表。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0" name="TextBox 55">
            <a:extLst xmlns:a="http://schemas.openxmlformats.org/drawingml/2006/main">
              <a:ext uri="{FF2B5EF4-FFF2-40B4-BE49-F238E27FC236}">
                <a16:creationId xmlns:a16="http://schemas.microsoft.com/office/drawing/2014/main" id="{6B658499-58D1-483C-87D4-F9DC74DB2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960" y="5974920"/>
            <a:ext cx="444708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模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型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几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乎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没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见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过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这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种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格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式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，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它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一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定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会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写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错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3" name="TextBox 58">
            <a:extLst xmlns:a="http://schemas.openxmlformats.org/drawingml/2006/main">
              <a:ext uri="{FF2B5EF4-FFF2-40B4-BE49-F238E27FC236}">
                <a16:creationId xmlns:a16="http://schemas.microsoft.com/office/drawing/2014/main" id="{8EC669FC-EB3C-41E6-9E62-0FDB15C52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14560" y="6496920"/>
            <a:ext cx="345132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单图耗时 </a:t>
            </a: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10–30 </a:t>
            </a: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分钟，其中大量时间在反复修格式错误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4" name="TextBox 59">
            <a:extLst xmlns:a="http://schemas.openxmlformats.org/drawingml/2006/main">
              <a:ext uri="{FF2B5EF4-FFF2-40B4-BE49-F238E27FC236}">
                <a16:creationId xmlns:a16="http://schemas.microsoft.com/office/drawing/2014/main" id="{6D34F65A-65D2-4386-90B2-9C780BD21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10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5" name="REDACTED__real-ui-project-file">
            <a:extLst xmlns:a="http://schemas.openxmlformats.org/drawingml/2006/main">
              <a:ext uri="{FF2B5EF4-FFF2-40B4-BE49-F238E27FC236}">
                <a16:creationId xmlns:a16="http://schemas.microsoft.com/office/drawing/2014/main" id="{7D50AB65-06D8-4947-9A3B-5D8CDC542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1466850"/>
            <a:ext cx="62484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14620024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6" name="TextBox 2">
            <a:extLst xmlns:a="http://schemas.openxmlformats.org/drawingml/2006/main">
              <a:ext uri="{FF2B5EF4-FFF2-40B4-BE49-F238E27FC236}">
                <a16:creationId xmlns:a16="http://schemas.microsoft.com/office/drawing/2014/main" id="{AA3A581B-06E0-4BB5-9634-E85660145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812520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让模型只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写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这是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一个按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钮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，其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余交给编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译器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7" name="Rectangle 3">
            <a:extLst xmlns:a="http://schemas.openxmlformats.org/drawingml/2006/main">
              <a:ext uri="{FF2B5EF4-FFF2-40B4-BE49-F238E27FC236}">
                <a16:creationId xmlns:a16="http://schemas.microsoft.com/office/drawing/2014/main" id="{15883076-9626-4EE7-B827-38E1AFCBD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191600" y="619200"/>
            <a:ext cx="8942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8" name="TextBox 4">
            <a:extLst xmlns:a="http://schemas.openxmlformats.org/drawingml/2006/main">
              <a:ext uri="{FF2B5EF4-FFF2-40B4-BE49-F238E27FC236}">
                <a16:creationId xmlns:a16="http://schemas.microsoft.com/office/drawing/2014/main" id="{5C4D2FD3-153E-4CDA-B809-FED7B8142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285200" y="692640"/>
            <a:ext cx="707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Stage 1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9" name="TextBox 5">
            <a:extLst xmlns:a="http://schemas.openxmlformats.org/drawingml/2006/main">
              <a:ext uri="{FF2B5EF4-FFF2-40B4-BE49-F238E27FC236}">
                <a16:creationId xmlns:a16="http://schemas.microsoft.com/office/drawing/2014/main" id="{0507B707-115E-48B1-88E2-CEB9038E4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154960" y="700560"/>
            <a:ext cx="3564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解法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0" name="Rectangle 7">
            <a:extLst xmlns:a="http://schemas.openxmlformats.org/drawingml/2006/main">
              <a:ext uri="{FF2B5EF4-FFF2-40B4-BE49-F238E27FC236}">
                <a16:creationId xmlns:a16="http://schemas.microsoft.com/office/drawing/2014/main" id="{A0C1B504-9FAC-4430-B4E3-3AE18BE66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2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F929237-5287-45DB-A3EF-37E724C94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905120"/>
            <a:ext cx="1904040" cy="761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00000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3" name="TextBox 9">
            <a:extLst xmlns:a="http://schemas.openxmlformats.org/drawingml/2006/main">
              <a:ext uri="{FF2B5EF4-FFF2-40B4-BE49-F238E27FC236}">
                <a16:creationId xmlns:a16="http://schemas.microsoft.com/office/drawing/2014/main" id="{9AE708A9-BD59-4D87-91B9-432F8ADFA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352880" y="2056320"/>
            <a:ext cx="56988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模型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4" name="TextBox 10">
            <a:extLst xmlns:a="http://schemas.openxmlformats.org/drawingml/2006/main">
              <a:ext uri="{FF2B5EF4-FFF2-40B4-BE49-F238E27FC236}">
                <a16:creationId xmlns:a16="http://schemas.microsoft.com/office/drawing/2014/main" id="{D6155EC4-9CDB-4D14-8584-A4C22C547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350360" y="2401200"/>
            <a:ext cx="57492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语义判断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5" name="Freeform 11">
            <a:extLst xmlns:a="http://schemas.openxmlformats.org/drawingml/2006/main">
              <a:ext uri="{FF2B5EF4-FFF2-40B4-BE49-F238E27FC236}">
                <a16:creationId xmlns:a16="http://schemas.microsoft.com/office/drawing/2014/main" id="{5F0A1ACF-9DC7-4734-AC0F-8E48BA639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590920" y="2286000"/>
            <a:ext cx="417960" cy="8280"/>
          </a:xfrm>
          <a:custGeom xmlns:a="http://schemas.openxmlformats.org/drawingml/2006/main">
            <a:gdLst>
              <a:gd name="textAreaLeft" fmla="*/ 0 w 417960"/>
              <a:gd name="textAreaRight" fmla="*/ 419040 w 417960"/>
              <a:gd name="textAreaTop" fmla="*/ 0 h 8280"/>
              <a:gd name="textAreaBottom" fmla="*/ 9360 h 8280"/>
            </a:gdLst>
            <a:rect l="textAreaLeft" t="textAreaTop" r="textAreaRight" b="textAreaBottom"/>
            <a:pathLst>
              <a:path w="419100" h="9525">
                <a:moveTo>
                  <a:pt x="0" y="0"/>
                </a:moveTo>
                <a:lnTo>
                  <a:pt x="419100" y="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14288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6" name="Freeform 12">
            <a:extLst xmlns:a="http://schemas.openxmlformats.org/drawingml/2006/main">
              <a:ext uri="{FF2B5EF4-FFF2-40B4-BE49-F238E27FC236}">
                <a16:creationId xmlns:a16="http://schemas.microsoft.com/office/drawing/2014/main" id="{FF512DFC-3CF0-4BC2-AB53-0F35E1D99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933640" y="2228760"/>
            <a:ext cx="75240" cy="113400"/>
          </a:xfrm>
          <a:custGeom xmlns:a="http://schemas.openxmlformats.org/drawingml/2006/main">
            <a:gdLst>
              <a:gd name="textAreaLeft" fmla="*/ 0 w 75240"/>
              <a:gd name="textAreaRight" fmla="*/ 76320 w 75240"/>
              <a:gd name="textAreaTop" fmla="*/ 0 h 113400"/>
              <a:gd name="textAreaBottom" fmla="*/ 114480 h 113400"/>
            </a:gdLst>
            <a:rect l="textAreaLeft" t="textAreaTop" r="textAreaRight" b="textAreaBottom"/>
            <a:pathLst>
              <a:path w="76200" h="114300">
                <a:moveTo>
                  <a:pt x="0" y="0"/>
                </a:moveTo>
                <a:lnTo>
                  <a:pt x="76200" y="57150"/>
                </a:lnTo>
                <a:lnTo>
                  <a:pt x="0" y="114300"/>
                </a:lnTo>
              </a:path>
            </a:pathLst>
          </a:custGeom>
          <a:noFill xmlns:a="http://schemas.openxmlformats.org/drawingml/2006/main"/>
          <a:ln xmlns:a="http://schemas.openxmlformats.org/drawingml/2006/main" w="14288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37800" tIns="45000" rIns="378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7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2575410D-99CC-4A31-B96D-CC5E571CF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048120" y="1905120"/>
            <a:ext cx="1904040" cy="7610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8" name="TextBox 14">
            <a:extLst xmlns:a="http://schemas.openxmlformats.org/drawingml/2006/main">
              <a:ext uri="{FF2B5EF4-FFF2-40B4-BE49-F238E27FC236}">
                <a16:creationId xmlns:a16="http://schemas.microsoft.com/office/drawing/2014/main" id="{5142011A-DDC9-4369-9CC4-D9E3083B9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866760" y="2056320"/>
            <a:ext cx="26640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IR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9" name="TextBox 15">
            <a:extLst xmlns:a="http://schemas.openxmlformats.org/drawingml/2006/main">
              <a:ext uri="{FF2B5EF4-FFF2-40B4-BE49-F238E27FC236}">
                <a16:creationId xmlns:a16="http://schemas.microsoft.com/office/drawing/2014/main" id="{F3E69966-AE2C-4F9F-A0BD-720010779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500280" y="2401200"/>
            <a:ext cx="99900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人能读的中间层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0" name="Freeform 16">
            <a:extLst xmlns:a="http://schemas.openxmlformats.org/drawingml/2006/main">
              <a:ext uri="{FF2B5EF4-FFF2-40B4-BE49-F238E27FC236}">
                <a16:creationId xmlns:a16="http://schemas.microsoft.com/office/drawing/2014/main" id="{31EBD9ED-8313-45B3-92C7-06C748EE5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952880" y="2286000"/>
            <a:ext cx="417960" cy="8280"/>
          </a:xfrm>
          <a:custGeom xmlns:a="http://schemas.openxmlformats.org/drawingml/2006/main">
            <a:gdLst>
              <a:gd name="textAreaLeft" fmla="*/ 0 w 417960"/>
              <a:gd name="textAreaRight" fmla="*/ 419040 w 417960"/>
              <a:gd name="textAreaTop" fmla="*/ 0 h 8280"/>
              <a:gd name="textAreaBottom" fmla="*/ 9360 h 8280"/>
            </a:gdLst>
            <a:rect l="textAreaLeft" t="textAreaTop" r="textAreaRight" b="textAreaBottom"/>
            <a:pathLst>
              <a:path w="419100" h="9525">
                <a:moveTo>
                  <a:pt x="0" y="0"/>
                </a:moveTo>
                <a:lnTo>
                  <a:pt x="419100" y="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14288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1" name="Freeform 17">
            <a:extLst xmlns:a="http://schemas.openxmlformats.org/drawingml/2006/main">
              <a:ext uri="{FF2B5EF4-FFF2-40B4-BE49-F238E27FC236}">
                <a16:creationId xmlns:a16="http://schemas.microsoft.com/office/drawing/2014/main" id="{30DF70ED-5E39-4CCD-BDD1-86B4F9819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295960" y="2228760"/>
            <a:ext cx="75240" cy="113400"/>
          </a:xfrm>
          <a:custGeom xmlns:a="http://schemas.openxmlformats.org/drawingml/2006/main">
            <a:gdLst>
              <a:gd name="textAreaLeft" fmla="*/ 0 w 75240"/>
              <a:gd name="textAreaRight" fmla="*/ 76320 w 75240"/>
              <a:gd name="textAreaTop" fmla="*/ 0 h 113400"/>
              <a:gd name="textAreaBottom" fmla="*/ 114480 h 113400"/>
            </a:gdLst>
            <a:rect l="textAreaLeft" t="textAreaTop" r="textAreaRight" b="textAreaBottom"/>
            <a:pathLst>
              <a:path w="76200" h="114300">
                <a:moveTo>
                  <a:pt x="0" y="0"/>
                </a:moveTo>
                <a:lnTo>
                  <a:pt x="76200" y="57150"/>
                </a:lnTo>
                <a:lnTo>
                  <a:pt x="0" y="114300"/>
                </a:lnTo>
              </a:path>
            </a:pathLst>
          </a:custGeom>
          <a:noFill xmlns:a="http://schemas.openxmlformats.org/drawingml/2006/main"/>
          <a:ln xmlns:a="http://schemas.openxmlformats.org/drawingml/2006/main" w="14288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37800" tIns="45000" rIns="378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2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7C524F8B-F107-4F67-9733-CEAE90C7B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410080" y="1790640"/>
            <a:ext cx="3618360" cy="989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A1A1B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3" name="TextBox 19">
            <a:extLst xmlns:a="http://schemas.openxmlformats.org/drawingml/2006/main">
              <a:ext uri="{FF2B5EF4-FFF2-40B4-BE49-F238E27FC236}">
                <a16:creationId xmlns:a16="http://schemas.microsoft.com/office/drawing/2014/main" id="{15EEBB00-8E23-479B-B532-946086C5A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383160" y="1942200"/>
            <a:ext cx="167256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确定性编译器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4" name="TextBox 20">
            <a:extLst xmlns:a="http://schemas.openxmlformats.org/drawingml/2006/main">
              <a:ext uri="{FF2B5EF4-FFF2-40B4-BE49-F238E27FC236}">
                <a16:creationId xmlns:a16="http://schemas.microsoft.com/office/drawing/2014/main" id="{529D30F9-F902-44B2-B519-AD97D3B32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808600" y="2309040"/>
            <a:ext cx="282204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坐标换算 </a:t>
            </a:r>
            <a:r>
              <a:rPr sz="1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fuid · </a:t>
            </a:r>
            <a:r>
              <a:rPr sz="1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组件列表 </a:t>
            </a:r>
            <a:r>
              <a:rPr sz="1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类型映射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5" name="TextBox 21">
            <a:extLst xmlns:a="http://schemas.openxmlformats.org/drawingml/2006/main">
              <a:ext uri="{FF2B5EF4-FFF2-40B4-BE49-F238E27FC236}">
                <a16:creationId xmlns:a16="http://schemas.microsoft.com/office/drawing/2014/main" id="{A248C6C5-AC78-4C68-99A8-6BCA5FB4D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61240" y="2553480"/>
            <a:ext cx="71640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结果可复现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6" name="Freeform 22">
            <a:extLst xmlns:a="http://schemas.openxmlformats.org/drawingml/2006/main">
              <a:ext uri="{FF2B5EF4-FFF2-40B4-BE49-F238E27FC236}">
                <a16:creationId xmlns:a16="http://schemas.microsoft.com/office/drawing/2014/main" id="{71A921FE-322F-4877-8612-4A82EBC21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29880" y="2286000"/>
            <a:ext cx="417960" cy="8280"/>
          </a:xfrm>
          <a:custGeom xmlns:a="http://schemas.openxmlformats.org/drawingml/2006/main">
            <a:gdLst>
              <a:gd name="textAreaLeft" fmla="*/ 0 w 417960"/>
              <a:gd name="textAreaRight" fmla="*/ 419040 w 417960"/>
              <a:gd name="textAreaTop" fmla="*/ 0 h 8280"/>
              <a:gd name="textAreaBottom" fmla="*/ 9360 h 8280"/>
            </a:gdLst>
            <a:rect l="textAreaLeft" t="textAreaTop" r="textAreaRight" b="textAreaBottom"/>
            <a:pathLst>
              <a:path w="419100" h="9525">
                <a:moveTo>
                  <a:pt x="0" y="0"/>
                </a:moveTo>
                <a:lnTo>
                  <a:pt x="419100" y="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14288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7" name="Freeform 23">
            <a:extLst xmlns:a="http://schemas.openxmlformats.org/drawingml/2006/main">
              <a:ext uri="{FF2B5EF4-FFF2-40B4-BE49-F238E27FC236}">
                <a16:creationId xmlns:a16="http://schemas.microsoft.com/office/drawing/2014/main" id="{D0468F59-7CC3-4837-BEA0-8C7AF47C9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372600" y="2228760"/>
            <a:ext cx="75240" cy="113400"/>
          </a:xfrm>
          <a:custGeom xmlns:a="http://schemas.openxmlformats.org/drawingml/2006/main">
            <a:gdLst>
              <a:gd name="textAreaLeft" fmla="*/ 0 w 75240"/>
              <a:gd name="textAreaRight" fmla="*/ 76320 w 75240"/>
              <a:gd name="textAreaTop" fmla="*/ 0 h 113400"/>
              <a:gd name="textAreaBottom" fmla="*/ 114480 h 113400"/>
            </a:gdLst>
            <a:rect l="textAreaLeft" t="textAreaTop" r="textAreaRight" b="textAreaBottom"/>
            <a:pathLst>
              <a:path w="76200" h="114300">
                <a:moveTo>
                  <a:pt x="0" y="0"/>
                </a:moveTo>
                <a:lnTo>
                  <a:pt x="76200" y="57150"/>
                </a:lnTo>
                <a:lnTo>
                  <a:pt x="0" y="114300"/>
                </a:lnTo>
              </a:path>
            </a:pathLst>
          </a:custGeom>
          <a:noFill xmlns:a="http://schemas.openxmlformats.org/drawingml/2006/main"/>
          <a:ln xmlns:a="http://schemas.openxmlformats.org/drawingml/2006/main" w="14288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37800" tIns="45000" rIns="378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8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D5BFEBD1-13A3-4EE7-B0CF-EE82E0535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87080" y="1905120"/>
            <a:ext cx="2018160" cy="761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9" name="TextBox 25">
            <a:extLst xmlns:a="http://schemas.openxmlformats.org/drawingml/2006/main">
              <a:ext uri="{FF2B5EF4-FFF2-40B4-BE49-F238E27FC236}">
                <a16:creationId xmlns:a16="http://schemas.microsoft.com/office/drawing/2014/main" id="{066C90D4-E2F0-4E98-9708-B4BA88A06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66240" y="2088720"/>
            <a:ext cx="105984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650" b="0" u="none">
                <a:solidFill>
                  <a:schemeClr val="dk1"/>
                </a:solidFill>
                <a:latin typeface="Consolas"/>
                <a:ea typeface="Consolas"/>
                <a:cs typeface="Consolas"/>
              </a:rPr>
              <a:t>.uiprefab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0" name="TextBox 26">
            <a:extLst xmlns:a="http://schemas.openxmlformats.org/drawingml/2006/main">
              <a:ext uri="{FF2B5EF4-FFF2-40B4-BE49-F238E27FC236}">
                <a16:creationId xmlns:a16="http://schemas.microsoft.com/office/drawing/2014/main" id="{0F8F4C18-0FAD-4A8E-97AE-DD413A861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065600" y="2401200"/>
            <a:ext cx="86076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几千行 </a:t>
            </a: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JSON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1" name="TextBox 27">
            <a:extLst xmlns:a="http://schemas.openxmlformats.org/drawingml/2006/main">
              <a:ext uri="{FF2B5EF4-FFF2-40B4-BE49-F238E27FC236}">
                <a16:creationId xmlns:a16="http://schemas.microsoft.com/office/drawing/2014/main" id="{379AE410-940E-426F-ADB2-86B9752D0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58760" y="3070800"/>
            <a:ext cx="115812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"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这是一个按钮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"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2" name="TextBox 28">
            <a:extLst xmlns:a="http://schemas.openxmlformats.org/drawingml/2006/main">
              <a:ext uri="{FF2B5EF4-FFF2-40B4-BE49-F238E27FC236}">
                <a16:creationId xmlns:a16="http://schemas.microsoft.com/office/drawing/2014/main" id="{3C339271-BE14-4CA1-9A60-EC75E8ECA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9400" y="3299400"/>
            <a:ext cx="99648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"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标签在这里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"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3" name="TextBox 29">
            <a:extLst xmlns:a="http://schemas.openxmlformats.org/drawingml/2006/main">
              <a:ext uri="{FF2B5EF4-FFF2-40B4-BE49-F238E27FC236}">
                <a16:creationId xmlns:a16="http://schemas.microsoft.com/office/drawing/2014/main" id="{3107B036-EB73-4D28-A2BA-51E34C49E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78120" y="3528000"/>
            <a:ext cx="131976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"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这些属于同一组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"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4" name="TextBox 30">
            <a:extLst xmlns:a="http://schemas.openxmlformats.org/drawingml/2006/main">
              <a:ext uri="{FF2B5EF4-FFF2-40B4-BE49-F238E27FC236}">
                <a16:creationId xmlns:a16="http://schemas.microsoft.com/office/drawing/2014/main" id="{9F72026E-B3A9-4DE5-A39D-0D0C52ED5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48480" y="3070800"/>
            <a:ext cx="114192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模型不碰这一段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5" name="Rectangle 32">
            <a:extLst xmlns:a="http://schemas.openxmlformats.org/drawingml/2006/main">
              <a:ext uri="{FF2B5EF4-FFF2-40B4-BE49-F238E27FC236}">
                <a16:creationId xmlns:a16="http://schemas.microsoft.com/office/drawing/2014/main" id="{76393425-784F-40F3-B8DD-5D9A02E33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0524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7" name="TextBox 33">
            <a:extLst xmlns:a="http://schemas.openxmlformats.org/drawingml/2006/main">
              <a:ext uri="{FF2B5EF4-FFF2-40B4-BE49-F238E27FC236}">
                <a16:creationId xmlns:a16="http://schemas.microsoft.com/office/drawing/2014/main" id="{414D05BC-54A5-4706-86EE-6C0E53AFE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7520" y="4698720"/>
            <a:ext cx="7871760" cy="251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格式错误因此基本消</a:t>
            </a: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失；</a:t>
            </a: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AI </a:t>
            </a: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可以直接检</a:t>
            </a: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查和修改它，而不必</a:t>
            </a: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面对几千行的目标文</a:t>
            </a: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件。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8" name="TextBox 34">
            <a:extLst xmlns:a="http://schemas.openxmlformats.org/drawingml/2006/main">
              <a:ext uri="{FF2B5EF4-FFF2-40B4-BE49-F238E27FC236}">
                <a16:creationId xmlns:a16="http://schemas.microsoft.com/office/drawing/2014/main" id="{37F61F48-40E0-4602-830F-3FA292328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7520" y="5022360"/>
            <a:ext cx="5524920" cy="250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0" name="Rectangle 36">
            <a:extLst xmlns:a="http://schemas.openxmlformats.org/drawingml/2006/main">
              <a:ext uri="{FF2B5EF4-FFF2-40B4-BE49-F238E27FC236}">
                <a16:creationId xmlns:a16="http://schemas.microsoft.com/office/drawing/2014/main" id="{95F3D67E-EF5C-45F7-8315-571928E14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730120"/>
            <a:ext cx="37080" cy="5706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1" name="TextBox 37">
            <a:extLst xmlns:a="http://schemas.openxmlformats.org/drawingml/2006/main">
              <a:ext uri="{FF2B5EF4-FFF2-40B4-BE49-F238E27FC236}">
                <a16:creationId xmlns:a16="http://schemas.microsoft.com/office/drawing/2014/main" id="{0B540228-C568-4506-92EA-29EFA3A3C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240" y="5802480"/>
            <a:ext cx="788184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说白了就是造了一门领域专用语言（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DSL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），让模型写它，其余交给编译器。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2" name="TextBox 38">
            <a:extLst xmlns:a="http://schemas.openxmlformats.org/drawingml/2006/main">
              <a:ext uri="{FF2B5EF4-FFF2-40B4-BE49-F238E27FC236}">
                <a16:creationId xmlns:a16="http://schemas.microsoft.com/office/drawing/2014/main" id="{EE706205-EC2A-4930-8069-800FA86EB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960" y="6085440"/>
            <a:ext cx="492444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5" name="TextBox 41">
            <a:extLst xmlns:a="http://schemas.openxmlformats.org/drawingml/2006/main">
              <a:ext uri="{FF2B5EF4-FFF2-40B4-BE49-F238E27FC236}">
                <a16:creationId xmlns:a16="http://schemas.microsoft.com/office/drawing/2014/main" id="{AF2BAAA5-72AB-4D2C-8F41-5EF167C42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11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117041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7" name="TextBox 2">
            <a:extLst xmlns:a="http://schemas.openxmlformats.org/drawingml/2006/main">
              <a:ext uri="{FF2B5EF4-FFF2-40B4-BE49-F238E27FC236}">
                <a16:creationId xmlns:a16="http://schemas.microsoft.com/office/drawing/2014/main" id="{CB498B45-BAEF-4D7B-B655-626AB8CBF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434808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模型产出的就是这份 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IR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8" name="Rectangle 3">
            <a:extLst xmlns:a="http://schemas.openxmlformats.org/drawingml/2006/main">
              <a:ext uri="{FF2B5EF4-FFF2-40B4-BE49-F238E27FC236}">
                <a16:creationId xmlns:a16="http://schemas.microsoft.com/office/drawing/2014/main" id="{49F92921-B1DC-47A5-8932-495E13CC3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191600" y="619200"/>
            <a:ext cx="8942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9" name="TextBox 4">
            <a:extLst xmlns:a="http://schemas.openxmlformats.org/drawingml/2006/main">
              <a:ext uri="{FF2B5EF4-FFF2-40B4-BE49-F238E27FC236}">
                <a16:creationId xmlns:a16="http://schemas.microsoft.com/office/drawing/2014/main" id="{EEDDFFA7-84D8-412F-8F00-6ECA0A30B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285200" y="692640"/>
            <a:ext cx="707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Stage 1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0" name="TextBox 5">
            <a:extLst xmlns:a="http://schemas.openxmlformats.org/drawingml/2006/main">
              <a:ext uri="{FF2B5EF4-FFF2-40B4-BE49-F238E27FC236}">
                <a16:creationId xmlns:a16="http://schemas.microsoft.com/office/drawing/2014/main" id="{5136E117-3DA6-4884-9089-6BD530B79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154960" y="700560"/>
            <a:ext cx="3564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实物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1" name="Rectangle 7">
            <a:extLst xmlns:a="http://schemas.openxmlformats.org/drawingml/2006/main">
              <a:ext uri="{FF2B5EF4-FFF2-40B4-BE49-F238E27FC236}">
                <a16:creationId xmlns:a16="http://schemas.microsoft.com/office/drawing/2014/main" id="{1FAC3C27-46DC-469F-BF5F-51B48C932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4" name="Freeform 29">
            <a:extLst xmlns:a="http://schemas.openxmlformats.org/drawingml/2006/main">
              <a:ext uri="{FF2B5EF4-FFF2-40B4-BE49-F238E27FC236}">
                <a16:creationId xmlns:a16="http://schemas.microsoft.com/office/drawing/2014/main" id="{8E428A90-1B26-4251-83C4-2AFE0C74C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391520" y="3905280"/>
            <a:ext cx="342000" cy="8280"/>
          </a:xfrm>
          <a:custGeom xmlns:a="http://schemas.openxmlformats.org/drawingml/2006/main">
            <a:gdLst>
              <a:gd name="textAreaLeft" fmla="*/ 0 w 342000"/>
              <a:gd name="textAreaRight" fmla="*/ 343080 w 342000"/>
              <a:gd name="textAreaTop" fmla="*/ 0 h 8280"/>
              <a:gd name="textAreaBottom" fmla="*/ 9360 h 8280"/>
            </a:gdLst>
            <a:rect l="textAreaLeft" t="textAreaTop" r="textAreaRight" b="textAreaBottom"/>
            <a:pathLst>
              <a:path w="342900" h="9525">
                <a:moveTo>
                  <a:pt x="0" y="0"/>
                </a:moveTo>
                <a:lnTo>
                  <a:pt x="342900" y="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C00000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5" name="Ellipse 30">
            <a:extLst xmlns:a="http://schemas.openxmlformats.org/drawingml/2006/main">
              <a:ext uri="{FF2B5EF4-FFF2-40B4-BE49-F238E27FC236}">
                <a16:creationId xmlns:a16="http://schemas.microsoft.com/office/drawing/2014/main" id="{39E22BEE-F1AD-4CC4-BABB-B76AC7F41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24880" y="3876840"/>
            <a:ext cx="56160" cy="56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28080" tIns="-4680" rIns="28080" bIns="-468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6" name="TextBox 31">
            <a:extLst xmlns:a="http://schemas.openxmlformats.org/drawingml/2006/main">
              <a:ext uri="{FF2B5EF4-FFF2-40B4-BE49-F238E27FC236}">
                <a16:creationId xmlns:a16="http://schemas.microsoft.com/office/drawing/2014/main" id="{50FCA2BD-5ADB-4C28-A1C6-99082FF44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56000" y="1873440"/>
            <a:ext cx="14058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 spc="150">
                <a:solidFill>
                  <a:srgbClr val="8A8A8A"/>
                </a:solidFill>
                <a:latin typeface="Arial"/>
                <a:ea typeface="Arial"/>
                <a:cs typeface="Arial"/>
              </a:rPr>
              <a:t>这一行里的分工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7" name="Rectangle 32">
            <a:extLst xmlns:a="http://schemas.openxmlformats.org/drawingml/2006/main">
              <a:ext uri="{FF2B5EF4-FFF2-40B4-BE49-F238E27FC236}">
                <a16:creationId xmlns:a16="http://schemas.microsoft.com/office/drawing/2014/main" id="{E8201920-ACD1-41C9-A1D3-7EF338C40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62840" y="2266920"/>
            <a:ext cx="37080" cy="817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8" name="TextBox 33">
            <a:extLst xmlns:a="http://schemas.openxmlformats.org/drawingml/2006/main">
              <a:ext uri="{FF2B5EF4-FFF2-40B4-BE49-F238E27FC236}">
                <a16:creationId xmlns:a16="http://schemas.microsoft.com/office/drawing/2014/main" id="{44FACFA8-3DEB-43EE-AE20-24E05D53B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45720" y="2333520"/>
            <a:ext cx="21042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region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由确定性代码从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9" name="TextBox 34">
            <a:extLst xmlns:a="http://schemas.openxmlformats.org/drawingml/2006/main">
              <a:ext uri="{FF2B5EF4-FFF2-40B4-BE49-F238E27FC236}">
                <a16:creationId xmlns:a16="http://schemas.microsoft.com/office/drawing/2014/main" id="{1AB81127-5EE4-4269-95AD-81C095E89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45720" y="2600280"/>
            <a:ext cx="21369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PSD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图层包围盒换算；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0" name="TextBox 35">
            <a:extLst xmlns:a="http://schemas.openxmlformats.org/drawingml/2006/main">
              <a:ext uri="{FF2B5EF4-FFF2-40B4-BE49-F238E27FC236}">
                <a16:creationId xmlns:a16="http://schemas.microsoft.com/office/drawing/2014/main" id="{0C96A476-4A18-4740-AEF6-D695FC218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45720" y="2867040"/>
            <a:ext cx="24372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文字内容从图层直接读取。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1" name="Rectangle 36">
            <a:extLst xmlns:a="http://schemas.openxmlformats.org/drawingml/2006/main">
              <a:ext uri="{FF2B5EF4-FFF2-40B4-BE49-F238E27FC236}">
                <a16:creationId xmlns:a16="http://schemas.microsoft.com/office/drawing/2014/main" id="{9E87FCA3-52F3-4B6D-8CC2-E2E1C1433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62840" y="3333600"/>
            <a:ext cx="37080" cy="817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2" name="TextBox 37">
            <a:extLst xmlns:a="http://schemas.openxmlformats.org/drawingml/2006/main">
              <a:ext uri="{FF2B5EF4-FFF2-40B4-BE49-F238E27FC236}">
                <a16:creationId xmlns:a16="http://schemas.microsoft.com/office/drawing/2014/main" id="{201C823C-389A-4B48-91A6-2C392EF2F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45720" y="3400560"/>
            <a:ext cx="20538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模型只决定了一件事——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3" name="TextBox 38">
            <a:extLst xmlns:a="http://schemas.openxmlformats.org/drawingml/2006/main">
              <a:ext uri="{FF2B5EF4-FFF2-40B4-BE49-F238E27FC236}">
                <a16:creationId xmlns:a16="http://schemas.microsoft.com/office/drawing/2014/main" id="{6C02BE8D-4F7A-472A-BA3B-88F16E814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45720" y="3686040"/>
            <a:ext cx="19224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这是一个文字按钮，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4" name="TextBox 39">
            <a:extLst xmlns:a="http://schemas.openxmlformats.org/drawingml/2006/main">
              <a:ext uri="{FF2B5EF4-FFF2-40B4-BE49-F238E27FC236}">
                <a16:creationId xmlns:a16="http://schemas.microsoft.com/office/drawing/2014/main" id="{68696C6D-E599-4E2D-8F93-BF8AAA151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45720" y="3952800"/>
            <a:ext cx="149832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不是一张图片。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6" name="Rectangle 41">
            <a:extLst xmlns:a="http://schemas.openxmlformats.org/drawingml/2006/main">
              <a:ext uri="{FF2B5EF4-FFF2-40B4-BE49-F238E27FC236}">
                <a16:creationId xmlns:a16="http://schemas.microsoft.com/office/drawing/2014/main" id="{12170D45-A780-4542-86A2-9188C9E83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34240" y="4495680"/>
            <a:ext cx="377100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7" name="TextBox 42">
            <a:extLst xmlns:a="http://schemas.openxmlformats.org/drawingml/2006/main">
              <a:ext uri="{FF2B5EF4-FFF2-40B4-BE49-F238E27FC236}">
                <a16:creationId xmlns:a16="http://schemas.microsoft.com/office/drawing/2014/main" id="{3B218BAC-EE92-4CBD-98CC-7D5CB5B39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43760" y="4570200"/>
            <a:ext cx="946440" cy="761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39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135</a:t>
            </a:r>
            <a:endParaRPr sz="3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8" name="TextBox 43">
            <a:extLst xmlns:a="http://schemas.openxmlformats.org/drawingml/2006/main">
              <a:ext uri="{FF2B5EF4-FFF2-40B4-BE49-F238E27FC236}">
                <a16:creationId xmlns:a16="http://schemas.microsoft.com/office/drawing/2014/main" id="{0BCF7484-A82C-46BC-A58B-13BA40F8B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80200" y="4748040"/>
            <a:ext cx="188280" cy="438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2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→</a:t>
            </a:r>
            <a:endParaRPr sz="22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9" name="TextBox 44">
            <a:extLst xmlns:a="http://schemas.openxmlformats.org/drawingml/2006/main">
              <a:ext uri="{FF2B5EF4-FFF2-40B4-BE49-F238E27FC236}">
                <a16:creationId xmlns:a16="http://schemas.microsoft.com/office/drawing/2014/main" id="{F558630E-816C-4B7F-94CC-E604A32D2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48920" y="4570200"/>
            <a:ext cx="1249920" cy="761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39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2655</a:t>
            </a:r>
            <a:endParaRPr sz="3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0" name="TextBox 45">
            <a:extLst xmlns:a="http://schemas.openxmlformats.org/drawingml/2006/main">
              <a:ext uri="{FF2B5EF4-FFF2-40B4-BE49-F238E27FC236}">
                <a16:creationId xmlns:a16="http://schemas.microsoft.com/office/drawing/2014/main" id="{DBA924B6-4817-44C2-88BF-67227CAC0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56000" y="5150160"/>
            <a:ext cx="27478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模型写 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135 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行，编译器写 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2655 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行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2" name="Rectangle 47">
            <a:extLst xmlns:a="http://schemas.openxmlformats.org/drawingml/2006/main">
              <a:ext uri="{FF2B5EF4-FFF2-40B4-BE49-F238E27FC236}">
                <a16:creationId xmlns:a16="http://schemas.microsoft.com/office/drawing/2014/main" id="{90012224-5721-43A9-ABAC-F4F1C249B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91200" y="6120000"/>
            <a:ext cx="37080" cy="1724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3" name="TextBox 48">
            <a:extLst xmlns:a="http://schemas.openxmlformats.org/drawingml/2006/main">
              <a:ext uri="{FF2B5EF4-FFF2-40B4-BE49-F238E27FC236}">
                <a16:creationId xmlns:a16="http://schemas.microsoft.com/office/drawing/2014/main" id="{9D3B23C4-A540-4120-BF49-3380725DD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72640" y="5813280"/>
            <a:ext cx="320040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4" name="TextBox 49">
            <a:extLst xmlns:a="http://schemas.openxmlformats.org/drawingml/2006/main">
              <a:ext uri="{FF2B5EF4-FFF2-40B4-BE49-F238E27FC236}">
                <a16:creationId xmlns:a16="http://schemas.microsoft.com/office/drawing/2014/main" id="{3156184A-E9C6-469E-B7E3-C929BD880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74440" y="6083280"/>
            <a:ext cx="4345560" cy="216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但流程本身还是个黑盒——出一次错，就得整个重来。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7" name="TextBox 52">
            <a:extLst xmlns:a="http://schemas.openxmlformats.org/drawingml/2006/main">
              <a:ext uri="{FF2B5EF4-FFF2-40B4-BE49-F238E27FC236}">
                <a16:creationId xmlns:a16="http://schemas.microsoft.com/office/drawing/2014/main" id="{A4A22E2E-E4F7-4C63-85D9-0B5BAA4BC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12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8" name="REDACTED__ir-file-format">
            <a:extLst xmlns:a="http://schemas.openxmlformats.org/drawingml/2006/main">
              <a:ext uri="{FF2B5EF4-FFF2-40B4-BE49-F238E27FC236}">
                <a16:creationId xmlns:a16="http://schemas.microsoft.com/office/drawing/2014/main" id="{34A4AC75-95B5-49E3-89FE-7EFCAE0A9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6667500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7576383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9" name="TextBox 2">
            <a:extLst xmlns:a="http://schemas.openxmlformats.org/drawingml/2006/main">
              <a:ext uri="{FF2B5EF4-FFF2-40B4-BE49-F238E27FC236}">
                <a16:creationId xmlns:a16="http://schemas.microsoft.com/office/drawing/2014/main" id="{5E77A69E-D921-4DBA-A75E-BD949E000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603360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从能跑的 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Demo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，到能复现的工程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0" name="Rectangle 3">
            <a:extLst xmlns:a="http://schemas.openxmlformats.org/drawingml/2006/main">
              <a:ext uri="{FF2B5EF4-FFF2-40B4-BE49-F238E27FC236}">
                <a16:creationId xmlns:a16="http://schemas.microsoft.com/office/drawing/2014/main" id="{2E205590-443F-4A29-968E-30618D0B8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867960" y="619200"/>
            <a:ext cx="8942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1" name="TextBox 4">
            <a:extLst xmlns:a="http://schemas.openxmlformats.org/drawingml/2006/main">
              <a:ext uri="{FF2B5EF4-FFF2-40B4-BE49-F238E27FC236}">
                <a16:creationId xmlns:a16="http://schemas.microsoft.com/office/drawing/2014/main" id="{1B8925C9-4C4C-4E1F-99FE-551652359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61200" y="692640"/>
            <a:ext cx="707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Stage 2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2" name="TextBox 5">
            <a:extLst xmlns:a="http://schemas.openxmlformats.org/drawingml/2006/main">
              <a:ext uri="{FF2B5EF4-FFF2-40B4-BE49-F238E27FC236}">
                <a16:creationId xmlns:a16="http://schemas.microsoft.com/office/drawing/2014/main" id="{17AEEE60-B266-46C3-A83F-471D3415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810440" y="700560"/>
            <a:ext cx="7012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四段总览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3" name="Rectangle 7">
            <a:extLst xmlns:a="http://schemas.openxmlformats.org/drawingml/2006/main">
              <a:ext uri="{FF2B5EF4-FFF2-40B4-BE49-F238E27FC236}">
                <a16:creationId xmlns:a16="http://schemas.microsoft.com/office/drawing/2014/main" id="{9C1B40DE-88DE-4C66-A325-A1933DE67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5" name="TextBox 8">
            <a:extLst xmlns:a="http://schemas.openxmlformats.org/drawingml/2006/main">
              <a:ext uri="{FF2B5EF4-FFF2-40B4-BE49-F238E27FC236}">
                <a16:creationId xmlns:a16="http://schemas.microsoft.com/office/drawing/2014/main" id="{E7D6A2ED-A0B5-4C09-8020-EC60A99CF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320" y="1272240"/>
            <a:ext cx="466452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把生成过程拆成四段标准化步骤，其中只有第二段有模型参与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7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6338FB97-A456-45B5-BCD1-A865108AB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523880"/>
            <a:ext cx="10819440" cy="4875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DEDE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60" name="Image 1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00425c64814ad0"/>
          <a:stretch xmlns:a="http://schemas.openxmlformats.org/drawingml/2006/main"/>
        </p:blipFill>
        <p:spPr>
          <a:xfrm xmlns:a="http://schemas.openxmlformats.org/drawingml/2006/main" rot="0" flipH="0" flipV="0">
            <a:off x="1452240" y="1562040"/>
            <a:ext cx="9286560" cy="479952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pic>
      <p:sp>
        <p:nvSpPr>
          <p:cNvPr id="451" name="TextBox 14">
            <a:extLst xmlns:a="http://schemas.openxmlformats.org/drawingml/2006/main">
              <a:ext uri="{FF2B5EF4-FFF2-40B4-BE49-F238E27FC236}">
                <a16:creationId xmlns:a16="http://schemas.microsoft.com/office/drawing/2014/main" id="{30311D9D-21C8-4C68-B5B3-82161E40F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13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322412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3" name="TextBox 2">
            <a:extLst xmlns:a="http://schemas.openxmlformats.org/drawingml/2006/main">
              <a:ext uri="{FF2B5EF4-FFF2-40B4-BE49-F238E27FC236}">
                <a16:creationId xmlns:a16="http://schemas.microsoft.com/office/drawing/2014/main" id="{ED94F95B-DBA6-4525-BB6D-4F5F01676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365364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固定输入，抽出事实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94762E22-637E-40B7-AA3A-DFDCD4488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239400" y="619200"/>
            <a:ext cx="8942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5" name="TextBox 4">
            <a:extLst xmlns:a="http://schemas.openxmlformats.org/drawingml/2006/main">
              <a:ext uri="{FF2B5EF4-FFF2-40B4-BE49-F238E27FC236}">
                <a16:creationId xmlns:a16="http://schemas.microsoft.com/office/drawing/2014/main" id="{28658AAD-1144-4FA6-9E67-13B2EAAFB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342360" y="692640"/>
            <a:ext cx="707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Stage 2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6" name="TextBox 5">
            <a:extLst xmlns:a="http://schemas.openxmlformats.org/drawingml/2006/main">
              <a:ext uri="{FF2B5EF4-FFF2-40B4-BE49-F238E27FC236}">
                <a16:creationId xmlns:a16="http://schemas.microsoft.com/office/drawing/2014/main" id="{58A929AF-23AE-424B-80F0-CA01A53BD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160280" y="700560"/>
            <a:ext cx="1351440" cy="19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第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1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段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预处理 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7" name="Rectangle 7">
            <a:extLst xmlns:a="http://schemas.openxmlformats.org/drawingml/2006/main">
              <a:ext uri="{FF2B5EF4-FFF2-40B4-BE49-F238E27FC236}">
                <a16:creationId xmlns:a16="http://schemas.microsoft.com/office/drawing/2014/main" id="{F8E96CEA-E167-4FB6-8844-28D5B3DA8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9" name="TextBox 8">
            <a:extLst xmlns:a="http://schemas.openxmlformats.org/drawingml/2006/main">
              <a:ext uri="{FF2B5EF4-FFF2-40B4-BE49-F238E27FC236}">
                <a16:creationId xmlns:a16="http://schemas.microsoft.com/office/drawing/2014/main" id="{D6DF2C76-6EEA-443B-B17B-08CB1F4FC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1530720"/>
            <a:ext cx="12042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 spc="150">
                <a:solidFill>
                  <a:srgbClr val="8A8A8A"/>
                </a:solidFill>
                <a:latin typeface="Arial"/>
                <a:ea typeface="Arial"/>
                <a:cs typeface="Arial"/>
              </a:rPr>
              <a:t>输入只有两样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613EB2EF-ADC3-4C8D-BAA5-3BFA21DF0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847880"/>
            <a:ext cx="5218560" cy="1446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4F4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4D1494A3-3AB9-4B74-93C1-E501572FE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847880"/>
            <a:ext cx="27360" cy="14468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alpha val="50000"/>
            </a:schemeClr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3680" tIns="45000" rIns="1368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2" name="TextBox 11">
            <a:extLst xmlns:a="http://schemas.openxmlformats.org/drawingml/2006/main">
              <a:ext uri="{FF2B5EF4-FFF2-40B4-BE49-F238E27FC236}">
                <a16:creationId xmlns:a16="http://schemas.microsoft.com/office/drawing/2014/main" id="{5258A7B6-FB85-43B8-A31A-6ABA35AE0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3200" y="2053440"/>
            <a:ext cx="128952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一份设计稿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3" name="TextBox 12">
            <a:extLst xmlns:a="http://schemas.openxmlformats.org/drawingml/2006/main">
              <a:ext uri="{FF2B5EF4-FFF2-40B4-BE49-F238E27FC236}">
                <a16:creationId xmlns:a16="http://schemas.microsoft.com/office/drawing/2014/main" id="{D565F106-05FE-43EF-979E-3D4C50792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5720" y="2406960"/>
            <a:ext cx="220932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PSD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或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PSB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，含智能对象  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4" name="TextBox 13">
            <a:extLst xmlns:a="http://schemas.openxmlformats.org/drawingml/2006/main">
              <a:ext uri="{FF2B5EF4-FFF2-40B4-BE49-F238E27FC236}">
                <a16:creationId xmlns:a16="http://schemas.microsoft.com/office/drawing/2014/main" id="{9962D7CA-1B76-4BFC-8F09-BC9694851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3200" y="2739240"/>
            <a:ext cx="154368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少量策划信息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5" name="TextBox 14">
            <a:extLst xmlns:a="http://schemas.openxmlformats.org/drawingml/2006/main">
              <a:ext uri="{FF2B5EF4-FFF2-40B4-BE49-F238E27FC236}">
                <a16:creationId xmlns:a16="http://schemas.microsoft.com/office/drawing/2014/main" id="{31148F3D-842A-4F05-94DE-7FE77738A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5720" y="3035520"/>
            <a:ext cx="25570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要做成什么、哪些部分需要生成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6" name="TextBox 15">
            <a:extLst xmlns:a="http://schemas.openxmlformats.org/drawingml/2006/main">
              <a:ext uri="{FF2B5EF4-FFF2-40B4-BE49-F238E27FC236}">
                <a16:creationId xmlns:a16="http://schemas.microsoft.com/office/drawing/2014/main" id="{D87CA826-1747-4CDC-BDDA-5262E9066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3588120"/>
            <a:ext cx="23752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不需要设计师额外标注图层。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71AFB74F-8638-45AD-8239-FAE3C6003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3962520"/>
            <a:ext cx="521856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8" name="TextBox 17">
            <a:extLst xmlns:a="http://schemas.openxmlformats.org/drawingml/2006/main">
              <a:ext uri="{FF2B5EF4-FFF2-40B4-BE49-F238E27FC236}">
                <a16:creationId xmlns:a16="http://schemas.microsoft.com/office/drawing/2014/main" id="{190CD965-F212-462B-86E1-593A23CCE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240" y="4143240"/>
            <a:ext cx="319464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进来之后先冻结</a:t>
            </a:r>
            <a:r>
              <a:rPr sz="15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成一次运行的快</a:t>
            </a:r>
            <a:r>
              <a:rPr sz="15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照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9" name="TextBox 18">
            <a:extLst xmlns:a="http://schemas.openxmlformats.org/drawingml/2006/main">
              <a:ext uri="{FF2B5EF4-FFF2-40B4-BE49-F238E27FC236}">
                <a16:creationId xmlns:a16="http://schemas.microsoft.com/office/drawing/2014/main" id="{FE42D828-9866-44FD-9FD2-0B8D8B926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4464360"/>
            <a:ext cx="364752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复制输入、记录内容哈希、建立独立工作区，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0" name="TextBox 19">
            <a:extLst xmlns:a="http://schemas.openxmlformats.org/drawingml/2006/main">
              <a:ext uri="{FF2B5EF4-FFF2-40B4-BE49-F238E27FC236}">
                <a16:creationId xmlns:a16="http://schemas.microsoft.com/office/drawing/2014/main" id="{7AAE10CD-5601-4913-9DDC-F00EC8550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4731120"/>
            <a:ext cx="23752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每一步产物都落盘，可回溯。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1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BA01E9A4-5935-4350-AA49-05B2BF991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880" y="1409760"/>
            <a:ext cx="8280" cy="35802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3" name="TextBox 22">
            <a:extLst xmlns:a="http://schemas.openxmlformats.org/drawingml/2006/main">
              <a:ext uri="{FF2B5EF4-FFF2-40B4-BE49-F238E27FC236}">
                <a16:creationId xmlns:a16="http://schemas.microsoft.com/office/drawing/2014/main" id="{67E51C3B-439B-4128-8FCB-29E684DCB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79480" y="1530720"/>
            <a:ext cx="253656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 spc="150">
                <a:solidFill>
                  <a:srgbClr val="8A8A8A"/>
                </a:solidFill>
                <a:latin typeface="Arial"/>
                <a:ea typeface="Arial"/>
                <a:cs typeface="Arial"/>
              </a:rPr>
              <a:t>从 </a:t>
            </a:r>
            <a:r>
              <a:rPr sz="1350" b="0" u="none" spc="150">
                <a:solidFill>
                  <a:srgbClr val="8A8A8A"/>
                </a:solidFill>
                <a:latin typeface="Arial"/>
                <a:ea typeface="Arial"/>
                <a:cs typeface="Arial"/>
              </a:rPr>
              <a:t>PS </a:t>
            </a:r>
            <a:r>
              <a:rPr sz="1350" b="0" u="none" spc="150">
                <a:solidFill>
                  <a:srgbClr val="8A8A8A"/>
                </a:solidFill>
                <a:latin typeface="Arial"/>
                <a:ea typeface="Arial"/>
                <a:cs typeface="Arial"/>
              </a:rPr>
              <a:t>里抽出可测量的事实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E7FBF5D9-0551-4485-93A8-7510C3B10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6680" y="1847880"/>
            <a:ext cx="5218560" cy="1446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4F4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0022AC30-DED1-439F-B600-81319483B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6680" y="1847880"/>
            <a:ext cx="27360" cy="14468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alpha val="50000"/>
            </a:schemeClr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3680" tIns="45000" rIns="1368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6" name="TextBox 25">
            <a:extLst xmlns:a="http://schemas.openxmlformats.org/drawingml/2006/main">
              <a:ext uri="{FF2B5EF4-FFF2-40B4-BE49-F238E27FC236}">
                <a16:creationId xmlns:a16="http://schemas.microsoft.com/office/drawing/2014/main" id="{15B02288-37CA-4B75-A019-9D12471FF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45880" y="1998720"/>
            <a:ext cx="154260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图层树与父子关系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7" name="TextBox 26">
            <a:extLst xmlns:a="http://schemas.openxmlformats.org/drawingml/2006/main">
              <a:ext uri="{FF2B5EF4-FFF2-40B4-BE49-F238E27FC236}">
                <a16:creationId xmlns:a16="http://schemas.microsoft.com/office/drawing/2014/main" id="{079305C6-A6D1-4FEB-98E0-E8D55187F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45880" y="2303640"/>
            <a:ext cx="116028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包围盒与尺寸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8" name="TextBox 27">
            <a:extLst xmlns:a="http://schemas.openxmlformats.org/drawingml/2006/main">
              <a:ext uri="{FF2B5EF4-FFF2-40B4-BE49-F238E27FC236}">
                <a16:creationId xmlns:a16="http://schemas.microsoft.com/office/drawing/2014/main" id="{5B7E2639-75FE-44B8-BAE3-8E81A6880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45880" y="2608560"/>
            <a:ext cx="135144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文字内容与字号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9" name="TextBox 28">
            <a:extLst xmlns:a="http://schemas.openxmlformats.org/drawingml/2006/main">
              <a:ext uri="{FF2B5EF4-FFF2-40B4-BE49-F238E27FC236}">
                <a16:creationId xmlns:a16="http://schemas.microsoft.com/office/drawing/2014/main" id="{E61683D4-8B35-4304-92D4-51709E221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45880" y="2913120"/>
            <a:ext cx="268956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不透明度、混合模式、智能对象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0" name="TextBox 29">
            <a:extLst xmlns:a="http://schemas.openxmlformats.org/drawingml/2006/main">
              <a:ext uri="{FF2B5EF4-FFF2-40B4-BE49-F238E27FC236}">
                <a16:creationId xmlns:a16="http://schemas.microsoft.com/office/drawing/2014/main" id="{A49C6512-E307-4F4B-9D9C-1844C0C4E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79480" y="3588120"/>
            <a:ext cx="310212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这些不需要判断，也不该由模型来读。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1" name="Rectangle 30">
            <a:extLst xmlns:a="http://schemas.openxmlformats.org/drawingml/2006/main">
              <a:ext uri="{FF2B5EF4-FFF2-40B4-BE49-F238E27FC236}">
                <a16:creationId xmlns:a16="http://schemas.microsoft.com/office/drawing/2014/main" id="{D8C514C6-66EE-4DAD-BA36-4AE4ACE86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6680" y="3962520"/>
            <a:ext cx="521856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2" name="TextBox 31">
            <a:extLst xmlns:a="http://schemas.openxmlformats.org/drawingml/2006/main">
              <a:ext uri="{FF2B5EF4-FFF2-40B4-BE49-F238E27FC236}">
                <a16:creationId xmlns:a16="http://schemas.microsoft.com/office/drawing/2014/main" id="{0741A433-37D6-4445-B27E-D3687B202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78760" y="4143240"/>
            <a:ext cx="340668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同时把范围裁到模型真正要看的那块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3" name="TextBox 32">
            <a:extLst xmlns:a="http://schemas.openxmlformats.org/drawingml/2006/main">
              <a:ext uri="{FF2B5EF4-FFF2-40B4-BE49-F238E27FC236}">
                <a16:creationId xmlns:a16="http://schemas.microsoft.com/office/drawing/2014/main" id="{70355DC7-8CDF-4710-B072-C8EC86CE2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79480" y="4464360"/>
            <a:ext cx="310212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导出切图、生成合成图、找出重复簇、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4" name="TextBox 33">
            <a:extLst xmlns:a="http://schemas.openxmlformats.org/drawingml/2006/main">
              <a:ext uri="{FF2B5EF4-FFF2-40B4-BE49-F238E27FC236}">
                <a16:creationId xmlns:a16="http://schemas.microsoft.com/office/drawing/2014/main" id="{DFD37A03-1EFF-4AEC-B4D8-C19AAB4FC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79480" y="4731120"/>
            <a:ext cx="330192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识别大块背景——整页不会直接丢给模型。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5" name="Rectangle 35">
            <a:extLst xmlns:a="http://schemas.openxmlformats.org/drawingml/2006/main">
              <a:ext uri="{FF2B5EF4-FFF2-40B4-BE49-F238E27FC236}">
                <a16:creationId xmlns:a16="http://schemas.microsoft.com/office/drawing/2014/main" id="{BC389451-B3CB-464C-9C98-4241C1A33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9596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7" name="Rectangle 36">
            <a:extLst xmlns:a="http://schemas.openxmlformats.org/drawingml/2006/main">
              <a:ext uri="{FF2B5EF4-FFF2-40B4-BE49-F238E27FC236}">
                <a16:creationId xmlns:a16="http://schemas.microsoft.com/office/drawing/2014/main" id="{4733EABD-CA22-441A-8979-0FF971A20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562720"/>
            <a:ext cx="37080" cy="7038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8" name="TextBox 37">
            <a:extLst xmlns:a="http://schemas.openxmlformats.org/drawingml/2006/main">
              <a:ext uri="{FF2B5EF4-FFF2-40B4-BE49-F238E27FC236}">
                <a16:creationId xmlns:a16="http://schemas.microsoft.com/office/drawing/2014/main" id="{E21D223B-BD08-4AB9-99FB-C296C8336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240" y="5654160"/>
            <a:ext cx="536040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这两段全部由确定性代码完成，没有模型参与。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9" name="TextBox 38">
            <a:extLst xmlns:a="http://schemas.openxmlformats.org/drawingml/2006/main">
              <a:ext uri="{FF2B5EF4-FFF2-40B4-BE49-F238E27FC236}">
                <a16:creationId xmlns:a16="http://schemas.microsoft.com/office/drawing/2014/main" id="{8A923A6D-0754-4821-88DE-FC6F3EF6B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9040" y="6018480"/>
            <a:ext cx="555696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输入固定下来，后面才有可比较的基准；看得少，模型才错得少。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2" name="TextBox 41">
            <a:extLst xmlns:a="http://schemas.openxmlformats.org/drawingml/2006/main">
              <a:ext uri="{FF2B5EF4-FFF2-40B4-BE49-F238E27FC236}">
                <a16:creationId xmlns:a16="http://schemas.microsoft.com/office/drawing/2014/main" id="{4F9FFCD3-9116-4E86-ADAD-2A7DB5B3F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14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652298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4" name="TextBox 2">
            <a:extLst xmlns:a="http://schemas.openxmlformats.org/drawingml/2006/main">
              <a:ext uri="{FF2B5EF4-FFF2-40B4-BE49-F238E27FC236}">
                <a16:creationId xmlns:a16="http://schemas.microsoft.com/office/drawing/2014/main" id="{5F250C9C-0432-4279-9152-409195229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607068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整条管线里，模型只回答两个问题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5" name="Rectangle 3">
            <a:extLst xmlns:a="http://schemas.openxmlformats.org/drawingml/2006/main">
              <a:ext uri="{FF2B5EF4-FFF2-40B4-BE49-F238E27FC236}">
                <a16:creationId xmlns:a16="http://schemas.microsoft.com/office/drawing/2014/main" id="{E9DDB898-92D7-43BE-A519-06FDA2B14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7400" y="619200"/>
            <a:ext cx="8942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6" name="TextBox 4">
            <a:extLst xmlns:a="http://schemas.openxmlformats.org/drawingml/2006/main">
              <a:ext uri="{FF2B5EF4-FFF2-40B4-BE49-F238E27FC236}">
                <a16:creationId xmlns:a16="http://schemas.microsoft.com/office/drawing/2014/main" id="{C622770A-3416-49DD-8297-67906F65B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180360" y="692640"/>
            <a:ext cx="707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Stage 2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7" name="TextBox 5">
            <a:extLst xmlns:a="http://schemas.openxmlformats.org/drawingml/2006/main">
              <a:ext uri="{FF2B5EF4-FFF2-40B4-BE49-F238E27FC236}">
                <a16:creationId xmlns:a16="http://schemas.microsoft.com/office/drawing/2014/main" id="{3C375BE6-62EB-4BEC-B3DE-8A1B76A87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97200" y="700560"/>
            <a:ext cx="1514520" cy="19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第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2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段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语义判断 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9C25E080-F7CF-4B09-AC4B-291945DC8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0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169EF83-36B7-443F-A6AA-89DB725BC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447920"/>
            <a:ext cx="5218560" cy="2189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00000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1" name="TextBox 9">
            <a:extLst xmlns:a="http://schemas.openxmlformats.org/drawingml/2006/main">
              <a:ext uri="{FF2B5EF4-FFF2-40B4-BE49-F238E27FC236}">
                <a16:creationId xmlns:a16="http://schemas.microsoft.com/office/drawing/2014/main" id="{6DAC8A1F-2FE5-4761-8B18-89F89F97C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36360" y="1564920"/>
            <a:ext cx="275760" cy="614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31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1</a:t>
            </a:r>
            <a:endParaRPr sz="31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2" name="TextBox 10">
            <a:extLst xmlns:a="http://schemas.openxmlformats.org/drawingml/2006/main">
              <a:ext uri="{FF2B5EF4-FFF2-40B4-BE49-F238E27FC236}">
                <a16:creationId xmlns:a16="http://schemas.microsoft.com/office/drawing/2014/main" id="{A88E402B-D54F-4490-9803-E2EB2600B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438560" y="1672560"/>
            <a:ext cx="256140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这组图层，怎么处理？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3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510F4830-9C3A-49F8-A6A6-D6258657C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2560" y="2114640"/>
            <a:ext cx="468540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4" name="TextBox 12">
            <a:extLst xmlns:a="http://schemas.openxmlformats.org/drawingml/2006/main">
              <a:ext uri="{FF2B5EF4-FFF2-40B4-BE49-F238E27FC236}">
                <a16:creationId xmlns:a16="http://schemas.microsoft.com/office/drawing/2014/main" id="{82C20749-C65E-438F-8E61-90D9702B6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5000" y="2276640"/>
            <a:ext cx="24372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该保留、拆开，还是合并？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5" name="TextBox 13">
            <a:extLst xmlns:a="http://schemas.openxmlformats.org/drawingml/2006/main">
              <a:ext uri="{FF2B5EF4-FFF2-40B4-BE49-F238E27FC236}">
                <a16:creationId xmlns:a16="http://schemas.microsoft.com/office/drawing/2014/main" id="{8682FBBA-F6C0-494F-ADAC-9BAEA23F3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5000" y="2600280"/>
            <a:ext cx="223524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各自对应什么控件类型？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6" name="TextBox 14">
            <a:extLst xmlns:a="http://schemas.openxmlformats.org/drawingml/2006/main">
              <a:ext uri="{FF2B5EF4-FFF2-40B4-BE49-F238E27FC236}">
                <a16:creationId xmlns:a16="http://schemas.microsoft.com/office/drawing/2014/main" id="{6333A201-8335-4B89-9736-03E8F2FE8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5720" y="3054600"/>
            <a:ext cx="12574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→ 写进元素清单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8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88C03FA0-57C8-4C2C-BCC2-58AA83C44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6680" y="1447920"/>
            <a:ext cx="5218560" cy="2189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00000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9" name="TextBox 17">
            <a:extLst xmlns:a="http://schemas.openxmlformats.org/drawingml/2006/main">
              <a:ext uri="{FF2B5EF4-FFF2-40B4-BE49-F238E27FC236}">
                <a16:creationId xmlns:a16="http://schemas.microsoft.com/office/drawing/2014/main" id="{7B1B7A77-9D53-4490-8FDD-49329176F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37240" y="1564920"/>
            <a:ext cx="275760" cy="614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31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2</a:t>
            </a:r>
            <a:endParaRPr sz="31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0" name="TextBox 18">
            <a:extLst xmlns:a="http://schemas.openxmlformats.org/drawingml/2006/main">
              <a:ext uri="{FF2B5EF4-FFF2-40B4-BE49-F238E27FC236}">
                <a16:creationId xmlns:a16="http://schemas.microsoft.com/office/drawing/2014/main" id="{4DCF885E-EF06-4BED-BD4D-DD509A1BB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039440" y="1672560"/>
            <a:ext cx="256140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这些元素，怎么组织？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1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F0E0013C-8AAB-47E8-B697-EB33C0F2B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53080" y="2114640"/>
            <a:ext cx="468540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2" name="TextBox 20">
            <a:extLst xmlns:a="http://schemas.openxmlformats.org/drawingml/2006/main">
              <a:ext uri="{FF2B5EF4-FFF2-40B4-BE49-F238E27FC236}">
                <a16:creationId xmlns:a16="http://schemas.microsoft.com/office/drawing/2014/main" id="{46603327-2370-45B3-833C-688712373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45520" y="2276640"/>
            <a:ext cx="24372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组织成什么样的父子结构？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3" name="TextBox 21">
            <a:extLst xmlns:a="http://schemas.openxmlformats.org/drawingml/2006/main">
              <a:ext uri="{FF2B5EF4-FFF2-40B4-BE49-F238E27FC236}">
                <a16:creationId xmlns:a16="http://schemas.microsoft.com/office/drawing/2014/main" id="{2768ED11-6A0F-450D-9BD3-358CE42E0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45520" y="2600280"/>
            <a:ext cx="14277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锚点怎么推断？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4" name="TextBox 22">
            <a:extLst xmlns:a="http://schemas.openxmlformats.org/drawingml/2006/main">
              <a:ext uri="{FF2B5EF4-FFF2-40B4-BE49-F238E27FC236}">
                <a16:creationId xmlns:a16="http://schemas.microsoft.com/office/drawing/2014/main" id="{25E7309A-AF76-4534-B50C-72824DE9C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46240" y="3054600"/>
            <a:ext cx="10756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→ 写进结构树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6" name="Freeform 24">
            <a:extLst xmlns:a="http://schemas.openxmlformats.org/drawingml/2006/main">
              <a:ext uri="{FF2B5EF4-FFF2-40B4-BE49-F238E27FC236}">
                <a16:creationId xmlns:a16="http://schemas.microsoft.com/office/drawing/2014/main" id="{7FD5D14B-DCEF-43E8-826F-E97853CCE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295800" y="3638520"/>
            <a:ext cx="2799360" cy="360720"/>
          </a:xfrm>
          <a:custGeom xmlns:a="http://schemas.openxmlformats.org/drawingml/2006/main">
            <a:gdLst>
              <a:gd name="textAreaLeft" fmla="*/ 0 w 2799360"/>
              <a:gd name="textAreaRight" fmla="*/ 2800440 w 2799360"/>
              <a:gd name="textAreaTop" fmla="*/ 0 h 360720"/>
              <a:gd name="textAreaBottom" fmla="*/ 361800 h 360720"/>
            </a:gdLst>
            <a:rect l="textAreaLeft" t="textAreaTop" r="textAreaRight" b="textAreaBottom"/>
            <a:pathLst>
              <a:path w="2800350" h="361950">
                <a:moveTo>
                  <a:pt x="0" y="0"/>
                </a:moveTo>
                <a:lnTo>
                  <a:pt x="0" y="190500"/>
                </a:lnTo>
                <a:lnTo>
                  <a:pt x="2800350" y="190500"/>
                </a:lnTo>
                <a:lnTo>
                  <a:pt x="2800350" y="36195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7" name="Freeform 25">
            <a:extLst xmlns:a="http://schemas.openxmlformats.org/drawingml/2006/main">
              <a:ext uri="{FF2B5EF4-FFF2-40B4-BE49-F238E27FC236}">
                <a16:creationId xmlns:a16="http://schemas.microsoft.com/office/drawing/2014/main" id="{3FB2A0D2-03A3-4AEC-9DDD-207B2841B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095880" y="3638520"/>
            <a:ext cx="2799360" cy="189360"/>
          </a:xfrm>
          <a:custGeom xmlns:a="http://schemas.openxmlformats.org/drawingml/2006/main">
            <a:gdLst>
              <a:gd name="textAreaLeft" fmla="*/ 0 w 2799360"/>
              <a:gd name="textAreaRight" fmla="*/ 2800440 w 2799360"/>
              <a:gd name="textAreaTop" fmla="*/ 0 h 189360"/>
              <a:gd name="textAreaBottom" fmla="*/ 190440 h 189360"/>
            </a:gdLst>
            <a:rect l="textAreaLeft" t="textAreaTop" r="textAreaRight" b="textAreaBottom"/>
            <a:pathLst>
              <a:path w="2800350" h="190500">
                <a:moveTo>
                  <a:pt x="2800350" y="0"/>
                </a:moveTo>
                <a:lnTo>
                  <a:pt x="2800350" y="190500"/>
                </a:lnTo>
                <a:lnTo>
                  <a:pt x="0" y="1905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8" name="Freeform 26">
            <a:extLst xmlns:a="http://schemas.openxmlformats.org/drawingml/2006/main">
              <a:ext uri="{FF2B5EF4-FFF2-40B4-BE49-F238E27FC236}">
                <a16:creationId xmlns:a16="http://schemas.microsoft.com/office/drawing/2014/main" id="{4EBFDD6C-4D42-45D1-8070-400BE4AFC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039000" y="3924360"/>
            <a:ext cx="113400" cy="75240"/>
          </a:xfrm>
          <a:custGeom xmlns:a="http://schemas.openxmlformats.org/drawingml/2006/main">
            <a:gdLst>
              <a:gd name="textAreaLeft" fmla="*/ 0 w 113400"/>
              <a:gd name="textAreaRight" fmla="*/ 114480 w 113400"/>
              <a:gd name="textAreaTop" fmla="*/ 0 h 75240"/>
              <a:gd name="textAreaBottom" fmla="*/ 76320 h 75240"/>
            </a:gdLst>
            <a:rect l="textAreaLeft" t="textAreaTop" r="textAreaRight" b="textAreaBottom"/>
            <a:pathLst>
              <a:path w="114300" h="76200">
                <a:moveTo>
                  <a:pt x="0" y="0"/>
                </a:moveTo>
                <a:lnTo>
                  <a:pt x="57150" y="76200"/>
                </a:lnTo>
                <a:lnTo>
                  <a:pt x="1143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56880" tIns="31320" rIns="56880" bIns="3132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9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0050081C-3253-499E-9074-CA63F7129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848040" y="4038480"/>
            <a:ext cx="4494600" cy="9514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0" name="TextBox 28">
            <a:extLst xmlns:a="http://schemas.openxmlformats.org/drawingml/2006/main">
              <a:ext uri="{FF2B5EF4-FFF2-40B4-BE49-F238E27FC236}">
                <a16:creationId xmlns:a16="http://schemas.microsoft.com/office/drawing/2014/main" id="{25EA52BB-F856-41F4-95A6-FFC926F58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962320" y="4228200"/>
            <a:ext cx="26640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IR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1" name="TextBox 29">
            <a:extLst xmlns:a="http://schemas.openxmlformats.org/drawingml/2006/main">
              <a:ext uri="{FF2B5EF4-FFF2-40B4-BE49-F238E27FC236}">
                <a16:creationId xmlns:a16="http://schemas.microsoft.com/office/drawing/2014/main" id="{5B50BA8B-B94B-4E39-8E3C-8E506EACE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062680" y="4616640"/>
            <a:ext cx="206640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一份 </a:t>
            </a:r>
            <a:r>
              <a:rPr sz="135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.md </a:t>
            </a:r>
            <a:r>
              <a:rPr sz="135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＋ 若干 </a:t>
            </a:r>
            <a:r>
              <a:rPr sz="135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.yaml 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2" name="Rectangle 31">
            <a:extLst xmlns:a="http://schemas.openxmlformats.org/drawingml/2006/main">
              <a:ext uri="{FF2B5EF4-FFF2-40B4-BE49-F238E27FC236}">
                <a16:creationId xmlns:a16="http://schemas.microsoft.com/office/drawing/2014/main" id="{44A376FF-6F09-4147-8E2C-BFA1EFD6A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4" name="Rectangle 32">
            <a:extLst xmlns:a="http://schemas.openxmlformats.org/drawingml/2006/main">
              <a:ext uri="{FF2B5EF4-FFF2-40B4-BE49-F238E27FC236}">
                <a16:creationId xmlns:a16="http://schemas.microsoft.com/office/drawing/2014/main" id="{B5B91E1E-D3D6-4BAB-953D-FF5AD47D3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638680"/>
            <a:ext cx="37080" cy="6274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5" name="TextBox 33">
            <a:extLst xmlns:a="http://schemas.openxmlformats.org/drawingml/2006/main">
              <a:ext uri="{FF2B5EF4-FFF2-40B4-BE49-F238E27FC236}">
                <a16:creationId xmlns:a16="http://schemas.microsoft.com/office/drawing/2014/main" id="{87E875F9-BB82-4C2A-922C-1542F8F6C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960" y="5727240"/>
            <a:ext cx="584640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人可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以直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接检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查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它，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模型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也不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用再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写几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千行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的目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标文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件。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6" name="TextBox 34">
            <a:extLst xmlns:a="http://schemas.openxmlformats.org/drawingml/2006/main">
              <a:ext uri="{FF2B5EF4-FFF2-40B4-BE49-F238E27FC236}">
                <a16:creationId xmlns:a16="http://schemas.microsoft.com/office/drawing/2014/main" id="{668C7688-1CA5-416A-97E9-B8A1E8FA8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9400" y="6064560"/>
            <a:ext cx="18298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就是前面那份 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ir.md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9" name="TextBox 37">
            <a:extLst xmlns:a="http://schemas.openxmlformats.org/drawingml/2006/main">
              <a:ext uri="{FF2B5EF4-FFF2-40B4-BE49-F238E27FC236}">
                <a16:creationId xmlns:a16="http://schemas.microsoft.com/office/drawing/2014/main" id="{4A135AC3-AF38-4790-81CE-48BE8844D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15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502231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1" name="TextBox 2">
            <a:extLst xmlns:a="http://schemas.openxmlformats.org/drawingml/2006/main">
              <a:ext uri="{FF2B5EF4-FFF2-40B4-BE49-F238E27FC236}">
                <a16:creationId xmlns:a16="http://schemas.microsoft.com/office/drawing/2014/main" id="{B8AD9B7A-0647-4467-91AC-F96326EE3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365364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两套不同的编译方案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2" name="Rectangle 3">
            <a:extLst xmlns:a="http://schemas.openxmlformats.org/drawingml/2006/main">
              <a:ext uri="{FF2B5EF4-FFF2-40B4-BE49-F238E27FC236}">
                <a16:creationId xmlns:a16="http://schemas.microsoft.com/office/drawing/2014/main" id="{A358F9BB-257C-4766-8549-15B28A5F4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239400" y="619200"/>
            <a:ext cx="8942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3" name="TextBox 4">
            <a:extLst xmlns:a="http://schemas.openxmlformats.org/drawingml/2006/main">
              <a:ext uri="{FF2B5EF4-FFF2-40B4-BE49-F238E27FC236}">
                <a16:creationId xmlns:a16="http://schemas.microsoft.com/office/drawing/2014/main" id="{766C0C31-2A85-45C3-A2A1-3F9C11236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342360" y="692640"/>
            <a:ext cx="707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Stage 2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4" name="TextBox 5">
            <a:extLst xmlns:a="http://schemas.openxmlformats.org/drawingml/2006/main">
              <a:ext uri="{FF2B5EF4-FFF2-40B4-BE49-F238E27FC236}">
                <a16:creationId xmlns:a16="http://schemas.microsoft.com/office/drawing/2014/main" id="{E3B1A94B-B2C1-4CA7-A495-382A7E396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160280" y="700560"/>
            <a:ext cx="1351440" cy="19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第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3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段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编译器 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5" name="Rectangle 7">
            <a:extLst xmlns:a="http://schemas.openxmlformats.org/drawingml/2006/main">
              <a:ext uri="{FF2B5EF4-FFF2-40B4-BE49-F238E27FC236}">
                <a16:creationId xmlns:a16="http://schemas.microsoft.com/office/drawing/2014/main" id="{4DBEB5BC-0436-434D-8351-196FFD6F7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7" name="TextBox 8">
            <a:extLst xmlns:a="http://schemas.openxmlformats.org/drawingml/2006/main">
              <a:ext uri="{FF2B5EF4-FFF2-40B4-BE49-F238E27FC236}">
                <a16:creationId xmlns:a16="http://schemas.microsoft.com/office/drawing/2014/main" id="{1BE3CC20-7D22-4148-852F-71B7E5019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6800" y="1482120"/>
            <a:ext cx="216792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方案 </a:t>
            </a:r>
            <a:r>
              <a:rPr sz="18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A · </a:t>
            </a:r>
            <a:r>
              <a:rPr sz="18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批量编译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8" name="TextBox 9">
            <a:extLst xmlns:a="http://schemas.openxmlformats.org/drawingml/2006/main">
              <a:ext uri="{FF2B5EF4-FFF2-40B4-BE49-F238E27FC236}">
                <a16:creationId xmlns:a16="http://schemas.microsoft.com/office/drawing/2014/main" id="{F20521D1-CD0F-41D6-83C6-EB25FDADC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1816560"/>
            <a:ext cx="27972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IR 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一次性编译成完整的 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.uiprefab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9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A25A3346-5E15-4239-A8A0-A57562AE6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228760"/>
            <a:ext cx="5218560" cy="1865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4F4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0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72626F80-6425-4697-BDD1-C0DCA1E6F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228760"/>
            <a:ext cx="27360" cy="18658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alpha val="50000"/>
            </a:schemeClr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3680" tIns="45000" rIns="1368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1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8C4956FA-C392-47D9-8EB9-85631C9DD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257480" y="2533680"/>
            <a:ext cx="1713600" cy="494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2" name="TextBox 13">
            <a:extLst xmlns:a="http://schemas.openxmlformats.org/drawingml/2006/main">
              <a:ext uri="{FF2B5EF4-FFF2-40B4-BE49-F238E27FC236}">
                <a16:creationId xmlns:a16="http://schemas.microsoft.com/office/drawing/2014/main" id="{543D6596-7351-4F18-871B-D3EB6134B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16360" y="2676600"/>
            <a:ext cx="19548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IR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3" name="Freeform 14">
            <a:extLst xmlns:a="http://schemas.openxmlformats.org/drawingml/2006/main">
              <a:ext uri="{FF2B5EF4-FFF2-40B4-BE49-F238E27FC236}">
                <a16:creationId xmlns:a16="http://schemas.microsoft.com/office/drawing/2014/main" id="{093FA104-5E97-47C7-9B9E-88BE57F0E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009960" y="2781360"/>
            <a:ext cx="342000" cy="8280"/>
          </a:xfrm>
          <a:custGeom xmlns:a="http://schemas.openxmlformats.org/drawingml/2006/main">
            <a:gdLst>
              <a:gd name="textAreaLeft" fmla="*/ 0 w 342000"/>
              <a:gd name="textAreaRight" fmla="*/ 343080 w 342000"/>
              <a:gd name="textAreaTop" fmla="*/ 0 h 8280"/>
              <a:gd name="textAreaBottom" fmla="*/ 9360 h 8280"/>
            </a:gdLst>
            <a:rect l="textAreaLeft" t="textAreaTop" r="textAreaRight" b="textAreaBottom"/>
            <a:pathLst>
              <a:path w="342900" h="9525">
                <a:moveTo>
                  <a:pt x="0" y="0"/>
                </a:moveTo>
                <a:lnTo>
                  <a:pt x="342900" y="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14288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4" name="Freeform 15">
            <a:extLst xmlns:a="http://schemas.openxmlformats.org/drawingml/2006/main">
              <a:ext uri="{FF2B5EF4-FFF2-40B4-BE49-F238E27FC236}">
                <a16:creationId xmlns:a16="http://schemas.microsoft.com/office/drawing/2014/main" id="{44B4A1C0-EF8A-4A4D-9B17-9B49C1AA9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276720" y="2724120"/>
            <a:ext cx="75240" cy="113400"/>
          </a:xfrm>
          <a:custGeom xmlns:a="http://schemas.openxmlformats.org/drawingml/2006/main">
            <a:gdLst>
              <a:gd name="textAreaLeft" fmla="*/ 0 w 75240"/>
              <a:gd name="textAreaRight" fmla="*/ 76320 w 75240"/>
              <a:gd name="textAreaTop" fmla="*/ 0 h 113400"/>
              <a:gd name="textAreaBottom" fmla="*/ 114480 h 113400"/>
            </a:gdLst>
            <a:rect l="textAreaLeft" t="textAreaTop" r="textAreaRight" b="textAreaBottom"/>
            <a:pathLst>
              <a:path w="76200" h="114300">
                <a:moveTo>
                  <a:pt x="0" y="0"/>
                </a:moveTo>
                <a:lnTo>
                  <a:pt x="76200" y="57150"/>
                </a:lnTo>
                <a:lnTo>
                  <a:pt x="0" y="114300"/>
                </a:lnTo>
              </a:path>
            </a:pathLst>
          </a:custGeom>
          <a:noFill xmlns:a="http://schemas.openxmlformats.org/drawingml/2006/main"/>
          <a:ln xmlns:a="http://schemas.openxmlformats.org/drawingml/2006/main" w="14288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37800" tIns="45000" rIns="378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5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2E35C871-1D10-4361-A235-D24982780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390840" y="2533680"/>
            <a:ext cx="1942200" cy="494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6" name="TextBox 17">
            <a:extLst xmlns:a="http://schemas.openxmlformats.org/drawingml/2006/main">
              <a:ext uri="{FF2B5EF4-FFF2-40B4-BE49-F238E27FC236}">
                <a16:creationId xmlns:a16="http://schemas.microsoft.com/office/drawing/2014/main" id="{BF907DC5-95FE-4A96-AF3D-86F0964F0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928680" y="2692800"/>
            <a:ext cx="8668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.uiprefab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7" name="TextBox 18">
            <a:extLst xmlns:a="http://schemas.openxmlformats.org/drawingml/2006/main">
              <a:ext uri="{FF2B5EF4-FFF2-40B4-BE49-F238E27FC236}">
                <a16:creationId xmlns:a16="http://schemas.microsoft.com/office/drawing/2014/main" id="{BB0E5AAE-3032-4A50-B8DC-848695084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562480" y="3375720"/>
            <a:ext cx="146484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一次调用，整份产出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8" name="TextBox 19">
            <a:extLst xmlns:a="http://schemas.openxmlformats.org/drawingml/2006/main">
              <a:ext uri="{FF2B5EF4-FFF2-40B4-BE49-F238E27FC236}">
                <a16:creationId xmlns:a16="http://schemas.microsoft.com/office/drawing/2014/main" id="{83F0AB8E-78B4-4103-9D1B-B032A99D4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724840" y="3677760"/>
            <a:ext cx="114048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gen_uiprefab.py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9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B5DECB1D-AC99-4F2D-AFD0-25B3F4998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880" y="1409760"/>
            <a:ext cx="8280" cy="28566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1" name="TextBox 22">
            <a:extLst xmlns:a="http://schemas.openxmlformats.org/drawingml/2006/main">
              <a:ext uri="{FF2B5EF4-FFF2-40B4-BE49-F238E27FC236}">
                <a16:creationId xmlns:a16="http://schemas.microsoft.com/office/drawing/2014/main" id="{C0E27852-08A8-49C4-B1A8-6EF83B9EE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77320" y="1482120"/>
            <a:ext cx="409284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方案 </a:t>
            </a:r>
            <a:r>
              <a:rPr sz="18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B · Function Calling </a:t>
            </a:r>
            <a:r>
              <a:rPr sz="18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增量装配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2" name="TextBox 23">
            <a:extLst xmlns:a="http://schemas.openxmlformats.org/drawingml/2006/main">
              <a:ext uri="{FF2B5EF4-FFF2-40B4-BE49-F238E27FC236}">
                <a16:creationId xmlns:a16="http://schemas.microsoft.com/office/drawing/2014/main" id="{2B768807-C89A-442C-93A5-67C93B232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79480" y="1816560"/>
            <a:ext cx="351396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Agent 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调用一组工具，逐个节点搭建和修改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3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AA4852AB-F0B7-4724-91B3-095311EA6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6680" y="2228760"/>
            <a:ext cx="5218560" cy="1865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4F4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4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CF33D59B-9AFC-4250-A475-A13380667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6680" y="2228760"/>
            <a:ext cx="27360" cy="18658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alpha val="50000"/>
            </a:schemeClr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3680" tIns="45000" rIns="1368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5" name="TextBox 26">
            <a:extLst xmlns:a="http://schemas.openxmlformats.org/drawingml/2006/main">
              <a:ext uri="{FF2B5EF4-FFF2-40B4-BE49-F238E27FC236}">
                <a16:creationId xmlns:a16="http://schemas.microsoft.com/office/drawing/2014/main" id="{F4CCE01F-70AC-46C5-ADFB-685AF3599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09160" y="2404080"/>
            <a:ext cx="98856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create-root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6" name="TextBox 27">
            <a:extLst xmlns:a="http://schemas.openxmlformats.org/drawingml/2006/main">
              <a:ext uri="{FF2B5EF4-FFF2-40B4-BE49-F238E27FC236}">
                <a16:creationId xmlns:a16="http://schemas.microsoft.com/office/drawing/2014/main" id="{B2353655-C646-4AD8-9959-2C8C62113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09160" y="2651760"/>
            <a:ext cx="54432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create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7" name="TextBox 28">
            <a:extLst xmlns:a="http://schemas.openxmlformats.org/drawingml/2006/main">
              <a:ext uri="{FF2B5EF4-FFF2-40B4-BE49-F238E27FC236}">
                <a16:creationId xmlns:a16="http://schemas.microsoft.com/office/drawing/2014/main" id="{6713C70F-3423-4C78-BEDF-5E9473456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09160" y="2899440"/>
            <a:ext cx="149724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create-from-demo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8" name="TextBox 29">
            <a:extLst xmlns:a="http://schemas.openxmlformats.org/drawingml/2006/main">
              <a:ext uri="{FF2B5EF4-FFF2-40B4-BE49-F238E27FC236}">
                <a16:creationId xmlns:a16="http://schemas.microsoft.com/office/drawing/2014/main" id="{1928AF08-BBE3-419B-8828-E41B36EFB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09160" y="3147120"/>
            <a:ext cx="54432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update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9" name="TextBox 30">
            <a:extLst xmlns:a="http://schemas.openxmlformats.org/drawingml/2006/main">
              <a:ext uri="{FF2B5EF4-FFF2-40B4-BE49-F238E27FC236}">
                <a16:creationId xmlns:a16="http://schemas.microsoft.com/office/drawing/2014/main" id="{EBEEE475-1A65-450A-8C1F-8EAD7E18F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09160" y="3394800"/>
            <a:ext cx="57636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remove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0" name="TextBox 31">
            <a:extLst xmlns:a="http://schemas.openxmlformats.org/drawingml/2006/main">
              <a:ext uri="{FF2B5EF4-FFF2-40B4-BE49-F238E27FC236}">
                <a16:creationId xmlns:a16="http://schemas.microsoft.com/office/drawing/2014/main" id="{DE3D5951-42CC-49DE-A224-64AB36469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09160" y="3642480"/>
            <a:ext cx="39888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move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1" name="TextBox 32">
            <a:extLst xmlns:a="http://schemas.openxmlformats.org/drawingml/2006/main">
              <a:ext uri="{FF2B5EF4-FFF2-40B4-BE49-F238E27FC236}">
                <a16:creationId xmlns:a16="http://schemas.microsoft.com/office/drawing/2014/main" id="{0E7D2970-1147-4B13-9039-F92A8AFA0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85600" y="2404080"/>
            <a:ext cx="75420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Finalize 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2" name="TextBox 33">
            <a:extLst xmlns:a="http://schemas.openxmlformats.org/drawingml/2006/main">
              <a:ext uri="{FF2B5EF4-FFF2-40B4-BE49-F238E27FC236}">
                <a16:creationId xmlns:a16="http://schemas.microsoft.com/office/drawing/2014/main" id="{B5DCEEAC-76EE-4A96-B499-7B2C270B5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85600" y="2651760"/>
            <a:ext cx="72180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get-node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3" name="TextBox 34">
            <a:extLst xmlns:a="http://schemas.openxmlformats.org/drawingml/2006/main">
              <a:ext uri="{FF2B5EF4-FFF2-40B4-BE49-F238E27FC236}">
                <a16:creationId xmlns:a16="http://schemas.microsoft.com/office/drawing/2014/main" id="{C82880F5-8721-4DC9-97C3-A38DCCB4C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85600" y="2899440"/>
            <a:ext cx="72180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get-tree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4" name="TextBox 35">
            <a:extLst xmlns:a="http://schemas.openxmlformats.org/drawingml/2006/main">
              <a:ext uri="{FF2B5EF4-FFF2-40B4-BE49-F238E27FC236}">
                <a16:creationId xmlns:a16="http://schemas.microsoft.com/office/drawing/2014/main" id="{FDF839A4-3831-4C56-934C-61936DDE2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85600" y="3147120"/>
            <a:ext cx="71388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assemble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5" name="TextBox 36">
            <a:extLst xmlns:a="http://schemas.openxmlformats.org/drawingml/2006/main">
              <a:ext uri="{FF2B5EF4-FFF2-40B4-BE49-F238E27FC236}">
                <a16:creationId xmlns:a16="http://schemas.microsoft.com/office/drawing/2014/main" id="{87481238-148C-4F3F-9486-17C6AD2AD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85600" y="3394800"/>
            <a:ext cx="85932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set-layout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6" name="TextBox 37">
            <a:extLst xmlns:a="http://schemas.openxmlformats.org/drawingml/2006/main">
              <a:ext uri="{FF2B5EF4-FFF2-40B4-BE49-F238E27FC236}">
                <a16:creationId xmlns:a16="http://schemas.microsoft.com/office/drawing/2014/main" id="{7A214ABA-D302-4C1E-ABB3-7D3C75CC0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85600" y="3642480"/>
            <a:ext cx="121464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set-adaptation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7" name="TextBox 38">
            <a:extLst xmlns:a="http://schemas.openxmlformats.org/drawingml/2006/main">
              <a:ext uri="{FF2B5EF4-FFF2-40B4-BE49-F238E27FC236}">
                <a16:creationId xmlns:a16="http://schemas.microsoft.com/office/drawing/2014/main" id="{2E631FCA-F7C7-40B3-B5C7-6A01B1DAB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560600" y="2309040"/>
            <a:ext cx="72180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12 </a:t>
            </a:r>
            <a:r>
              <a:rPr sz="120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个工具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9" name="Rectangle 40">
            <a:extLst xmlns:a="http://schemas.openxmlformats.org/drawingml/2006/main">
              <a:ext uri="{FF2B5EF4-FFF2-40B4-BE49-F238E27FC236}">
                <a16:creationId xmlns:a16="http://schemas.microsoft.com/office/drawing/2014/main" id="{8B757C03-960A-453A-A612-256790FCE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4591080"/>
            <a:ext cx="37080" cy="5893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0" name="TextBox 41">
            <a:extLst xmlns:a="http://schemas.openxmlformats.org/drawingml/2006/main">
              <a:ext uri="{FF2B5EF4-FFF2-40B4-BE49-F238E27FC236}">
                <a16:creationId xmlns:a16="http://schemas.microsoft.com/office/drawing/2014/main" id="{064C84A3-658C-4371-88E6-D553CFBE6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960" y="4679640"/>
            <a:ext cx="398052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两套最后产出同一份合法的 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.uiprefab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1" name="TextBox 42">
            <a:extLst xmlns:a="http://schemas.openxmlformats.org/drawingml/2006/main">
              <a:ext uri="{FF2B5EF4-FFF2-40B4-BE49-F238E27FC236}">
                <a16:creationId xmlns:a16="http://schemas.microsoft.com/office/drawing/2014/main" id="{BDE92BF7-20CF-456E-92E8-39F3DBA79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8680" y="4981680"/>
            <a:ext cx="366912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——合法性都交给同一个成熟的序列化器。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2" name="Rectangle 44">
            <a:extLst xmlns:a="http://schemas.openxmlformats.org/drawingml/2006/main">
              <a:ext uri="{FF2B5EF4-FFF2-40B4-BE49-F238E27FC236}">
                <a16:creationId xmlns:a16="http://schemas.microsoft.com/office/drawing/2014/main" id="{6B2DA278-FEED-4E32-98CE-3DB1438A7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818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4" name="TextBox 45">
            <a:extLst xmlns:a="http://schemas.openxmlformats.org/drawingml/2006/main">
              <a:ext uri="{FF2B5EF4-FFF2-40B4-BE49-F238E27FC236}">
                <a16:creationId xmlns:a16="http://schemas.microsoft.com/office/drawing/2014/main" id="{9E8C9EAC-93E6-4F98-9B07-6C271E576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600" y="5789880"/>
            <a:ext cx="805212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A 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管首次大面积生成，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B 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管在已有产物上只改几个节点——是两个阶段，不是两条并列路线。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5" name="TextBox 46">
            <a:extLst xmlns:a="http://schemas.openxmlformats.org/drawingml/2006/main">
              <a:ext uri="{FF2B5EF4-FFF2-40B4-BE49-F238E27FC236}">
                <a16:creationId xmlns:a16="http://schemas.microsoft.com/office/drawing/2014/main" id="{061B3A98-ACA4-44E4-80BF-D5AAD2F18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600" y="6037560"/>
            <a:ext cx="307188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该优先哪一条，留到判断部分再说。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8" name="TextBox 49">
            <a:extLst xmlns:a="http://schemas.openxmlformats.org/drawingml/2006/main">
              <a:ext uri="{FF2B5EF4-FFF2-40B4-BE49-F238E27FC236}">
                <a16:creationId xmlns:a16="http://schemas.microsoft.com/office/drawing/2014/main" id="{94CDB7B0-F69D-4B18-A970-9523D57E4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16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381142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80" name="TextBox 2">
            <a:extLst xmlns:a="http://schemas.openxmlformats.org/drawingml/2006/main">
              <a:ext uri="{FF2B5EF4-FFF2-40B4-BE49-F238E27FC236}">
                <a16:creationId xmlns:a16="http://schemas.microsoft.com/office/drawing/2014/main" id="{361272A5-6BCB-48B7-B5C5-AED695C5D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325080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验证、回修与结果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FA086FD7-8178-4A1F-BFB5-4D22F788A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01040" y="619200"/>
            <a:ext cx="8942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2" name="TextBox 4">
            <a:extLst xmlns:a="http://schemas.openxmlformats.org/drawingml/2006/main">
              <a:ext uri="{FF2B5EF4-FFF2-40B4-BE49-F238E27FC236}">
                <a16:creationId xmlns:a16="http://schemas.microsoft.com/office/drawing/2014/main" id="{C7AF5D83-1A20-4E72-AC7F-552999DCE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04000" y="692640"/>
            <a:ext cx="707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Stage 2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3" name="TextBox 5">
            <a:extLst xmlns:a="http://schemas.openxmlformats.org/drawingml/2006/main">
              <a:ext uri="{FF2B5EF4-FFF2-40B4-BE49-F238E27FC236}">
                <a16:creationId xmlns:a16="http://schemas.microsoft.com/office/drawing/2014/main" id="{034C74B8-545B-4C34-96F7-5CDBCF951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323000" y="700560"/>
            <a:ext cx="1188360" cy="19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第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4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段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验证 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4" name="Rectangle 7">
            <a:extLst xmlns:a="http://schemas.openxmlformats.org/drawingml/2006/main">
              <a:ext uri="{FF2B5EF4-FFF2-40B4-BE49-F238E27FC236}">
                <a16:creationId xmlns:a16="http://schemas.microsoft.com/office/drawing/2014/main" id="{BCE9E550-82CB-4B4B-8889-09267C585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6" name="TextBox 8">
            <a:extLst xmlns:a="http://schemas.openxmlformats.org/drawingml/2006/main">
              <a:ext uri="{FF2B5EF4-FFF2-40B4-BE49-F238E27FC236}">
                <a16:creationId xmlns:a16="http://schemas.microsoft.com/office/drawing/2014/main" id="{879D9A66-20F0-4AF4-B6F4-5A0C81F9E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680" y="1451520"/>
            <a:ext cx="255528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生成的子 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prefab · 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在编辑器里打开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0" name="TextBox 12">
            <a:extLst xmlns:a="http://schemas.openxmlformats.org/drawingml/2006/main">
              <a:ext uri="{FF2B5EF4-FFF2-40B4-BE49-F238E27FC236}">
                <a16:creationId xmlns:a16="http://schemas.microsoft.com/office/drawing/2014/main" id="{5142C157-4621-44C5-A158-4EAB23BF0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0560" y="1451520"/>
            <a:ext cx="189504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两道 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Gate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，一道都不能少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1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2DBE0E22-1860-4E52-910F-6925572C7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6680" y="1752480"/>
            <a:ext cx="5218560" cy="10656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2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D01E1ED8-D26E-417C-8320-300953E37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6680" y="1752480"/>
            <a:ext cx="37080" cy="10656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3" name="TextBox 15">
            <a:extLst xmlns:a="http://schemas.openxmlformats.org/drawingml/2006/main">
              <a:ext uri="{FF2B5EF4-FFF2-40B4-BE49-F238E27FC236}">
                <a16:creationId xmlns:a16="http://schemas.microsoft.com/office/drawing/2014/main" id="{05976A14-4708-4BDA-ACA9-229264557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06640" y="1898280"/>
            <a:ext cx="94860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静态门禁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4" name="TextBox 16">
            <a:extLst xmlns:a="http://schemas.openxmlformats.org/drawingml/2006/main">
              <a:ext uri="{FF2B5EF4-FFF2-40B4-BE49-F238E27FC236}">
                <a16:creationId xmlns:a16="http://schemas.microsoft.com/office/drawing/2014/main" id="{9947B177-B5AD-473E-A8ED-2C70D7F77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08800" y="2243520"/>
            <a:ext cx="24760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资源缺失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节点命名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结构错误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5" name="TextBox 17">
            <a:extLst xmlns:a="http://schemas.openxmlformats.org/drawingml/2006/main">
              <a:ext uri="{FF2B5EF4-FFF2-40B4-BE49-F238E27FC236}">
                <a16:creationId xmlns:a16="http://schemas.microsoft.com/office/drawing/2014/main" id="{A816E835-6AA2-423B-9159-DC7EFB71C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09520" y="2526480"/>
            <a:ext cx="142020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must_fix_count = 0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6" name="Freeform 18">
            <a:extLst xmlns:a="http://schemas.openxmlformats.org/drawingml/2006/main">
              <a:ext uri="{FF2B5EF4-FFF2-40B4-BE49-F238E27FC236}">
                <a16:creationId xmlns:a16="http://schemas.microsoft.com/office/drawing/2014/main" id="{EB8232E3-26B0-4D24-9358-68D4C9D85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896320" y="2857680"/>
            <a:ext cx="8280" cy="227520"/>
          </a:xfrm>
          <a:custGeom xmlns:a="http://schemas.openxmlformats.org/drawingml/2006/main">
            <a:gdLst>
              <a:gd name="textAreaLeft" fmla="*/ 0 w 8280"/>
              <a:gd name="textAreaRight" fmla="*/ 9360 w 8280"/>
              <a:gd name="textAreaTop" fmla="*/ 0 h 227520"/>
              <a:gd name="textAreaBottom" fmla="*/ 228600 h 227520"/>
            </a:gdLst>
            <a:rect l="textAreaLeft" t="textAreaTop" r="textAreaRight" b="textAreaBottom"/>
            <a:pathLst>
              <a:path w="9525"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14288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7" name="Freeform 19">
            <a:extLst xmlns:a="http://schemas.openxmlformats.org/drawingml/2006/main">
              <a:ext uri="{FF2B5EF4-FFF2-40B4-BE49-F238E27FC236}">
                <a16:creationId xmlns:a16="http://schemas.microsoft.com/office/drawing/2014/main" id="{9387D56B-1895-43D7-83A1-B425F5B4A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839080" y="3009960"/>
            <a:ext cx="113400" cy="75240"/>
          </a:xfrm>
          <a:custGeom xmlns:a="http://schemas.openxmlformats.org/drawingml/2006/main">
            <a:gdLst>
              <a:gd name="textAreaLeft" fmla="*/ 0 w 113400"/>
              <a:gd name="textAreaRight" fmla="*/ 114480 w 113400"/>
              <a:gd name="textAreaTop" fmla="*/ 0 h 75240"/>
              <a:gd name="textAreaBottom" fmla="*/ 76320 h 75240"/>
            </a:gdLst>
            <a:rect l="textAreaLeft" t="textAreaTop" r="textAreaRight" b="textAreaBottom"/>
            <a:pathLst>
              <a:path w="114300" h="76200">
                <a:moveTo>
                  <a:pt x="0" y="0"/>
                </a:moveTo>
                <a:lnTo>
                  <a:pt x="57150" y="76200"/>
                </a:lnTo>
                <a:lnTo>
                  <a:pt x="1143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14288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56880" tIns="31320" rIns="56880" bIns="3132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8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DC80DBA4-5330-45EF-8165-CB1B80F4B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6680" y="3124080"/>
            <a:ext cx="5218560" cy="10656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9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69FDE67D-962B-4F16-8367-9C68E4019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6680" y="3124080"/>
            <a:ext cx="37080" cy="10656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0" name="TextBox 22">
            <a:extLst xmlns:a="http://schemas.openxmlformats.org/drawingml/2006/main">
              <a:ext uri="{FF2B5EF4-FFF2-40B4-BE49-F238E27FC236}">
                <a16:creationId xmlns:a16="http://schemas.microsoft.com/office/drawing/2014/main" id="{0E987478-EE8E-4D0E-93DD-948BEC955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06640" y="3269880"/>
            <a:ext cx="94860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截图门禁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1" name="TextBox 23">
            <a:extLst xmlns:a="http://schemas.openxmlformats.org/drawingml/2006/main">
              <a:ext uri="{FF2B5EF4-FFF2-40B4-BE49-F238E27FC236}">
                <a16:creationId xmlns:a16="http://schemas.microsoft.com/office/drawing/2014/main" id="{A617459B-D5D7-423D-88A9-240D3AF5E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08800" y="3615120"/>
            <a:ext cx="24760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真实编辑器加载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截图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读日志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2" name="TextBox 24">
            <a:extLst xmlns:a="http://schemas.openxmlformats.org/drawingml/2006/main">
              <a:ext uri="{FF2B5EF4-FFF2-40B4-BE49-F238E27FC236}">
                <a16:creationId xmlns:a16="http://schemas.microsoft.com/office/drawing/2014/main" id="{E127B789-EE54-4F24-856C-DD9BB2F27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09520" y="3898080"/>
            <a:ext cx="126180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Consolas"/>
                <a:ea typeface="Consolas"/>
                <a:cs typeface="Consolas"/>
              </a:rPr>
              <a:t>ee_gate = accept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3" name="TextBox 25">
            <a:extLst xmlns:a="http://schemas.openxmlformats.org/drawingml/2006/main">
              <a:ext uri="{FF2B5EF4-FFF2-40B4-BE49-F238E27FC236}">
                <a16:creationId xmlns:a16="http://schemas.microsoft.com/office/drawing/2014/main" id="{24E7565A-C904-4348-9B13-5D85AAFAD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0200" y="4453560"/>
            <a:ext cx="25966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两道都过，才算这一次生成成立。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4" name="TextBox 26">
            <a:extLst xmlns:a="http://schemas.openxmlformats.org/drawingml/2006/main">
              <a:ext uri="{FF2B5EF4-FFF2-40B4-BE49-F238E27FC236}">
                <a16:creationId xmlns:a16="http://schemas.microsoft.com/office/drawing/2014/main" id="{1830ED56-A234-47B6-8F21-7D20639F1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0200" y="4739040"/>
            <a:ext cx="36306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任何一道不过，按错误类型回到对应阶段重做。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6" name="Rectangle 28">
            <a:extLst xmlns:a="http://schemas.openxmlformats.org/drawingml/2006/main">
              <a:ext uri="{FF2B5EF4-FFF2-40B4-BE49-F238E27FC236}">
                <a16:creationId xmlns:a16="http://schemas.microsoft.com/office/drawing/2014/main" id="{E5783BFF-1AC0-4943-921F-4BC33BD26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372280"/>
            <a:ext cx="37080" cy="8942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7" name="TextBox 29">
            <a:extLst xmlns:a="http://schemas.openxmlformats.org/drawingml/2006/main">
              <a:ext uri="{FF2B5EF4-FFF2-40B4-BE49-F238E27FC236}">
                <a16:creationId xmlns:a16="http://schemas.microsoft.com/office/drawing/2014/main" id="{D6BB574D-A589-405B-A609-A8AFB8F98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240" y="5463720"/>
            <a:ext cx="612360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到这一步，这条管线已经能把一张设计稿从头做到尾。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8" name="TextBox 30">
            <a:extLst xmlns:a="http://schemas.openxmlformats.org/drawingml/2006/main">
              <a:ext uri="{FF2B5EF4-FFF2-40B4-BE49-F238E27FC236}">
                <a16:creationId xmlns:a16="http://schemas.microsoft.com/office/drawing/2014/main" id="{D472993C-6F8E-48AB-874D-7B36F0C55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9040" y="5808960"/>
            <a:ext cx="517464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输入契约、中间层、可复现的后端、自我验证，四样都有了。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9" name="TextBox 31">
            <a:extLst xmlns:a="http://schemas.openxmlformats.org/drawingml/2006/main">
              <a:ext uri="{FF2B5EF4-FFF2-40B4-BE49-F238E27FC236}">
                <a16:creationId xmlns:a16="http://schemas.microsoft.com/office/drawing/2014/main" id="{CA3A64CB-0693-4ACE-974B-AD9E73CC6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9040" y="6056640"/>
            <a:ext cx="382716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但它们的执行顺序，还只写在一份手册里。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2" name="TextBox 34">
            <a:extLst xmlns:a="http://schemas.openxmlformats.org/drawingml/2006/main">
              <a:ext uri="{FF2B5EF4-FFF2-40B4-BE49-F238E27FC236}">
                <a16:creationId xmlns:a16="http://schemas.microsoft.com/office/drawing/2014/main" id="{CE994113-D5B9-46D3-A620-CD9226B0C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17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3" name="REDACTED__editor-output-screenshot">
            <a:extLst xmlns:a="http://schemas.openxmlformats.org/drawingml/2006/main">
              <a:ext uri="{FF2B5EF4-FFF2-40B4-BE49-F238E27FC236}">
                <a16:creationId xmlns:a16="http://schemas.microsoft.com/office/drawing/2014/main" id="{0555CF46-B8A4-49F5-ACE8-634BC3AA6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52197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1372469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14" name="TextBox 2">
            <a:extLst xmlns:a="http://schemas.openxmlformats.org/drawingml/2006/main">
              <a:ext uri="{FF2B5EF4-FFF2-40B4-BE49-F238E27FC236}">
                <a16:creationId xmlns:a16="http://schemas.microsoft.com/office/drawing/2014/main" id="{FF55424F-A406-4A79-AC61-02F3965B3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526500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写一份手册，管不住一条流程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5" name="Rectangle 3">
            <a:extLst xmlns:a="http://schemas.openxmlformats.org/drawingml/2006/main">
              <a:ext uri="{FF2B5EF4-FFF2-40B4-BE49-F238E27FC236}">
                <a16:creationId xmlns:a16="http://schemas.microsoft.com/office/drawing/2014/main" id="{3589F01A-049D-4E8D-8F38-ABEC943DF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191600" y="619200"/>
            <a:ext cx="8942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6" name="TextBox 4">
            <a:extLst xmlns:a="http://schemas.openxmlformats.org/drawingml/2006/main">
              <a:ext uri="{FF2B5EF4-FFF2-40B4-BE49-F238E27FC236}">
                <a16:creationId xmlns:a16="http://schemas.microsoft.com/office/drawing/2014/main" id="{5763FD81-3A9C-4B3F-8C73-253D4EC64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285200" y="692640"/>
            <a:ext cx="707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Stage 3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7" name="TextBox 5">
            <a:extLst xmlns:a="http://schemas.openxmlformats.org/drawingml/2006/main">
              <a:ext uri="{FF2B5EF4-FFF2-40B4-BE49-F238E27FC236}">
                <a16:creationId xmlns:a16="http://schemas.microsoft.com/office/drawing/2014/main" id="{F684C296-8A37-4291-BB37-C72D8F6BA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154960" y="700560"/>
            <a:ext cx="3564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问题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E7FCCE98-CECF-4C0F-AAFB-4C3CD806C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0" name="TextBox 8">
            <a:extLst xmlns:a="http://schemas.openxmlformats.org/drawingml/2006/main">
              <a:ext uri="{FF2B5EF4-FFF2-40B4-BE49-F238E27FC236}">
                <a16:creationId xmlns:a16="http://schemas.microsoft.com/office/drawing/2014/main" id="{A1BF57C4-9A90-420D-9C60-4D2B7F4B9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680" y="1432440"/>
            <a:ext cx="398916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Skill 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手册模式：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Agent 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在中心，自己决定下一步做什么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51" name="Image 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2d1a80d9574483"/>
          <a:stretch xmlns:a="http://schemas.openxmlformats.org/drawingml/2006/main"/>
        </p:blipFill>
        <p:spPr>
          <a:xfrm xmlns:a="http://schemas.openxmlformats.org/drawingml/2006/main" rot="0" flipH="0" flipV="0">
            <a:off x="914400" y="1832400"/>
            <a:ext cx="4190040" cy="311616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pic>
      <p:sp>
        <p:nvSpPr>
          <p:cNvPr id="623" name="TextBox 11">
            <a:extLst xmlns:a="http://schemas.openxmlformats.org/drawingml/2006/main">
              <a:ext uri="{FF2B5EF4-FFF2-40B4-BE49-F238E27FC236}">
                <a16:creationId xmlns:a16="http://schemas.microsoft.com/office/drawing/2014/main" id="{38B8A016-2F7A-40CC-8BED-076BD9DED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899320" y="1432440"/>
            <a:ext cx="114192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它是怎么工作的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4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429AC61F-A5C5-47EF-ADBC-47BD566B0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905440" y="1714680"/>
            <a:ext cx="5599800" cy="12182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4F4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5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FAA3FFA5-D047-4DC6-BC45-D94E4A971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905440" y="1714680"/>
            <a:ext cx="27360" cy="12182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alpha val="50000"/>
            </a:schemeClr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3680" tIns="45000" rIns="1368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6" name="TextBox 14">
            <a:extLst xmlns:a="http://schemas.openxmlformats.org/drawingml/2006/main">
              <a:ext uri="{FF2B5EF4-FFF2-40B4-BE49-F238E27FC236}">
                <a16:creationId xmlns:a16="http://schemas.microsoft.com/office/drawing/2014/main" id="{EF573D0E-8D28-462E-9814-FBC9A4229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126840" y="1884600"/>
            <a:ext cx="268956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我们把步骤写成一段自然语言：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7" name="TextBox 15">
            <a:extLst xmlns:a="http://schemas.openxmlformats.org/drawingml/2006/main">
              <a:ext uri="{FF2B5EF4-FFF2-40B4-BE49-F238E27FC236}">
                <a16:creationId xmlns:a16="http://schemas.microsoft.com/office/drawing/2014/main" id="{A7B05F12-6A75-47E6-8D73-B2025F0CA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127200" y="2197440"/>
            <a:ext cx="40356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「先解析 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PSD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，再导出切图，然后初始化工程，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8" name="TextBox 16">
            <a:extLst xmlns:a="http://schemas.openxmlformats.org/drawingml/2006/main">
              <a:ext uri="{FF2B5EF4-FFF2-40B4-BE49-F238E27FC236}">
                <a16:creationId xmlns:a16="http://schemas.microsoft.com/office/drawing/2014/main" id="{49724E00-16F3-41EC-9348-B98C6135C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127200" y="2445120"/>
            <a:ext cx="466524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生成 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prefab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，最后执行校验。失败了请检查资源路径。」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9" name="TextBox 17">
            <a:extLst xmlns:a="http://schemas.openxmlformats.org/drawingml/2006/main">
              <a:ext uri="{FF2B5EF4-FFF2-40B4-BE49-F238E27FC236}">
                <a16:creationId xmlns:a16="http://schemas.microsoft.com/office/drawing/2014/main" id="{9C92B798-798E-4E49-B0AD-FBA0CD1C1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127200" y="2711880"/>
            <a:ext cx="23752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然后交给模型，让它照着做。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1" name="TextBox 19">
            <a:extLst xmlns:a="http://schemas.openxmlformats.org/drawingml/2006/main">
              <a:ext uri="{FF2B5EF4-FFF2-40B4-BE49-F238E27FC236}">
                <a16:creationId xmlns:a16="http://schemas.microsoft.com/office/drawing/2014/main" id="{0C8EA63D-9A66-46DC-BD5C-1E0074021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897160" y="3308040"/>
            <a:ext cx="398052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问题一：同一张稿，跑两次结果不一样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2" name="TextBox 20">
            <a:extLst xmlns:a="http://schemas.openxmlformats.org/drawingml/2006/main">
              <a:ext uri="{FF2B5EF4-FFF2-40B4-BE49-F238E27FC236}">
                <a16:creationId xmlns:a16="http://schemas.microsoft.com/office/drawing/2014/main" id="{58F9C44A-254B-43C5-94AE-D340404E7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898600" y="3645360"/>
            <a:ext cx="419256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手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册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只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是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建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议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。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模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型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可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能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跳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过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一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步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、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可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能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换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个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顺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序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、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3" name="TextBox 21">
            <a:extLst xmlns:a="http://schemas.openxmlformats.org/drawingml/2006/main">
              <a:ext uri="{FF2B5EF4-FFF2-40B4-BE49-F238E27FC236}">
                <a16:creationId xmlns:a16="http://schemas.microsoft.com/office/drawing/2014/main" id="{3CFE437F-626A-48F5-91FB-217153B0C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898600" y="3893040"/>
            <a:ext cx="2808720" cy="205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也可能自己加一步——没人拦得住。 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5" name="TextBox 23">
            <a:extLst xmlns:a="http://schemas.openxmlformats.org/drawingml/2006/main">
              <a:ext uri="{FF2B5EF4-FFF2-40B4-BE49-F238E27FC236}">
                <a16:creationId xmlns:a16="http://schemas.microsoft.com/office/drawing/2014/main" id="{649F1520-B617-468F-8A0B-597F9560B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897160" y="4412880"/>
            <a:ext cx="351396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问题二：出了错，</a:t>
            </a:r>
            <a:r>
              <a:rPr sz="16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不知道是谁的错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6" name="TextBox 24">
            <a:extLst xmlns:a="http://schemas.openxmlformats.org/drawingml/2006/main">
              <a:ext uri="{FF2B5EF4-FFF2-40B4-BE49-F238E27FC236}">
                <a16:creationId xmlns:a16="http://schemas.microsoft.com/office/drawing/2014/main" id="{C6865E11-12A1-4F1A-8059-D9E6E65AD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898600" y="4750200"/>
            <a:ext cx="457416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传输超时、切图缺失、编辑器打不开、模型输出不合格——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7" name="TextBox 25">
            <a:extLst xmlns:a="http://schemas.openxmlformats.org/drawingml/2006/main">
              <a:ext uri="{FF2B5EF4-FFF2-40B4-BE49-F238E27FC236}">
                <a16:creationId xmlns:a16="http://schemas.microsoft.com/office/drawing/2014/main" id="{737AF022-D4CE-4861-8E15-6000EFFEF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898600" y="4997880"/>
            <a:ext cx="437436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在手册模式里，这些都只有一种处理方式：重来一次。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8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1C59DE03-9C04-4C2D-B928-C5FD00EA0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864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0" name="Rectangle 28">
            <a:extLst xmlns:a="http://schemas.openxmlformats.org/drawingml/2006/main">
              <a:ext uri="{FF2B5EF4-FFF2-40B4-BE49-F238E27FC236}">
                <a16:creationId xmlns:a16="http://schemas.microsoft.com/office/drawing/2014/main" id="{E5341AA6-3B28-4906-BC76-484102E60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715000"/>
            <a:ext cx="37080" cy="5893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1" name="TextBox 29">
            <a:extLst xmlns:a="http://schemas.openxmlformats.org/drawingml/2006/main">
              <a:ext uri="{FF2B5EF4-FFF2-40B4-BE49-F238E27FC236}">
                <a16:creationId xmlns:a16="http://schemas.microsoft.com/office/drawing/2014/main" id="{BE8984D8-F0CA-4159-86E1-5FEE3CA60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240" y="5806440"/>
            <a:ext cx="846432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根子上的问题：自然语言只能表达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希望怎么做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，不能表达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必须怎么做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。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2" name="TextBox 30">
            <a:extLst xmlns:a="http://schemas.openxmlformats.org/drawingml/2006/main">
              <a:ext uri="{FF2B5EF4-FFF2-40B4-BE49-F238E27FC236}">
                <a16:creationId xmlns:a16="http://schemas.microsoft.com/office/drawing/2014/main" id="{DE0F9AD6-3F92-4C40-A463-63E07C1B6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9040" y="6132600"/>
            <a:ext cx="538488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要让流程真正稳定，得换一种表达方式——把流程本身写成代码。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3" name="TextBox 32">
            <a:extLst xmlns:a="http://schemas.openxmlformats.org/drawingml/2006/main">
              <a:ext uri="{FF2B5EF4-FFF2-40B4-BE49-F238E27FC236}">
                <a16:creationId xmlns:a16="http://schemas.microsoft.com/office/drawing/2014/main" id="{CF9BD9DE-9E7A-4D0A-A71B-CC4B0ED81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18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37642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45" name="TextBox 2">
            <a:extLst xmlns:a="http://schemas.openxmlformats.org/drawingml/2006/main">
              <a:ext uri="{FF2B5EF4-FFF2-40B4-BE49-F238E27FC236}">
                <a16:creationId xmlns:a16="http://schemas.microsoft.com/office/drawing/2014/main" id="{4812BB49-F865-47B9-8BD9-75F6FB64D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11560"/>
            <a:ext cx="877068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Workflow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：把流程写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成状态机，模型只能沿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边走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6" name="Rectangle 3">
            <a:extLst xmlns:a="http://schemas.openxmlformats.org/drawingml/2006/main">
              <a:ext uri="{FF2B5EF4-FFF2-40B4-BE49-F238E27FC236}">
                <a16:creationId xmlns:a16="http://schemas.microsoft.com/office/drawing/2014/main" id="{6B535965-40FB-433B-8E38-3C63284B6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191600" y="561960"/>
            <a:ext cx="8942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7" name="TextBox 4">
            <a:extLst xmlns:a="http://schemas.openxmlformats.org/drawingml/2006/main">
              <a:ext uri="{FF2B5EF4-FFF2-40B4-BE49-F238E27FC236}">
                <a16:creationId xmlns:a16="http://schemas.microsoft.com/office/drawing/2014/main" id="{B131F72C-1994-4B95-B3BA-91EBCFB83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285200" y="635400"/>
            <a:ext cx="707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Stage 3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8" name="TextBox 5">
            <a:extLst xmlns:a="http://schemas.openxmlformats.org/drawingml/2006/main">
              <a:ext uri="{FF2B5EF4-FFF2-40B4-BE49-F238E27FC236}">
                <a16:creationId xmlns:a16="http://schemas.microsoft.com/office/drawing/2014/main" id="{B2A64152-E657-4BD7-9DE0-1A8BF1BDC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154960" y="643320"/>
            <a:ext cx="3564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解法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9" name="Rectangle 7">
            <a:extLst xmlns:a="http://schemas.openxmlformats.org/drawingml/2006/main">
              <a:ext uri="{FF2B5EF4-FFF2-40B4-BE49-F238E27FC236}">
                <a16:creationId xmlns:a16="http://schemas.microsoft.com/office/drawing/2014/main" id="{10BA7C9B-5FB3-4D06-8C2C-4AC1F76AF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6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81" name="Image 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bc3fd29b2f49ea"/>
          <a:stretch xmlns:a="http://schemas.openxmlformats.org/drawingml/2006/main"/>
        </p:blipFill>
        <p:spPr>
          <a:xfrm xmlns:a="http://schemas.openxmlformats.org/drawingml/2006/main" rot="0" flipH="0" flipV="0">
            <a:off x="1619280" y="1181160"/>
            <a:ext cx="8952480" cy="310392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pic>
      <p:sp>
        <p:nvSpPr>
          <p:cNvPr id="652" name="TextBox 9">
            <a:extLst xmlns:a="http://schemas.openxmlformats.org/drawingml/2006/main">
              <a:ext uri="{FF2B5EF4-FFF2-40B4-BE49-F238E27FC236}">
                <a16:creationId xmlns:a16="http://schemas.microsoft.com/office/drawing/2014/main" id="{17BED01D-1252-4D71-A2C5-1AD62E13B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181320" y="4293000"/>
            <a:ext cx="5828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方块是状态，箭头是允许的转移；红色调模型，虚线是失败后的回修边。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3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0BFF704A-EC49-4129-9A92-EC57701E9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2924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5" name="TextBox 12">
            <a:extLst xmlns:a="http://schemas.openxmlformats.org/drawingml/2006/main">
              <a:ext uri="{FF2B5EF4-FFF2-40B4-BE49-F238E27FC236}">
                <a16:creationId xmlns:a16="http://schemas.microsoft.com/office/drawing/2014/main" id="{298EC828-6F6D-42ED-81FC-ECD971016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680" y="4785480"/>
            <a:ext cx="243432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每个状态内部都是同一套固定结构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6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7E9E11AD-4D58-4747-830D-B3F7B67A8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029200"/>
            <a:ext cx="3237480" cy="875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4F4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7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AC1E8BD4-8A97-4FC9-A33D-50FE7E314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029200"/>
            <a:ext cx="27360" cy="8751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alpha val="50000"/>
            </a:schemeClr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3680" tIns="45000" rIns="1368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8" name="TextBox 15">
            <a:extLst xmlns:a="http://schemas.openxmlformats.org/drawingml/2006/main">
              <a:ext uri="{FF2B5EF4-FFF2-40B4-BE49-F238E27FC236}">
                <a16:creationId xmlns:a16="http://schemas.microsoft.com/office/drawing/2014/main" id="{0C4D0337-AC75-4951-A5C7-295E21D23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6120" y="5175000"/>
            <a:ext cx="52884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3"/>
                </a:solidFill>
                <a:latin typeface="Consolas"/>
                <a:ea typeface="Consolas"/>
                <a:cs typeface="Consolas"/>
              </a:rPr>
              <a:t>prep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9" name="TextBox 16">
            <a:extLst xmlns:a="http://schemas.openxmlformats.org/drawingml/2006/main">
              <a:ext uri="{FF2B5EF4-FFF2-40B4-BE49-F238E27FC236}">
                <a16:creationId xmlns:a16="http://schemas.microsoft.com/office/drawing/2014/main" id="{7107D92A-5267-4FAE-9FF6-D06873210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560" y="5550120"/>
            <a:ext cx="20116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从共享状态取出所需数据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0" name="Freeform 17">
            <a:extLst xmlns:a="http://schemas.openxmlformats.org/drawingml/2006/main">
              <a:ext uri="{FF2B5EF4-FFF2-40B4-BE49-F238E27FC236}">
                <a16:creationId xmlns:a16="http://schemas.microsoft.com/office/drawing/2014/main" id="{020268B1-FB9D-455C-A9E1-4849283B3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038480" y="5467320"/>
            <a:ext cx="265680" cy="8280"/>
          </a:xfrm>
          <a:custGeom xmlns:a="http://schemas.openxmlformats.org/drawingml/2006/main">
            <a:gdLst>
              <a:gd name="textAreaLeft" fmla="*/ 0 w 265680"/>
              <a:gd name="textAreaRight" fmla="*/ 266760 w 265680"/>
              <a:gd name="textAreaTop" fmla="*/ 0 h 8280"/>
              <a:gd name="textAreaBottom" fmla="*/ 9360 h 8280"/>
            </a:gdLst>
            <a:rect l="textAreaLeft" t="textAreaTop" r="textAreaRight" b="textAreaBottom"/>
            <a:pathLst>
              <a:path w="266700" h="9525">
                <a:moveTo>
                  <a:pt x="0" y="0"/>
                </a:moveTo>
                <a:lnTo>
                  <a:pt x="266700" y="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14288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1" name="Freeform 18">
            <a:extLst xmlns:a="http://schemas.openxmlformats.org/drawingml/2006/main">
              <a:ext uri="{FF2B5EF4-FFF2-40B4-BE49-F238E27FC236}">
                <a16:creationId xmlns:a16="http://schemas.microsoft.com/office/drawing/2014/main" id="{0719B6D0-988E-47D4-8014-08427E0EE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229280" y="5410080"/>
            <a:ext cx="75240" cy="113400"/>
          </a:xfrm>
          <a:custGeom xmlns:a="http://schemas.openxmlformats.org/drawingml/2006/main">
            <a:gdLst>
              <a:gd name="textAreaLeft" fmla="*/ 0 w 75240"/>
              <a:gd name="textAreaRight" fmla="*/ 76320 w 75240"/>
              <a:gd name="textAreaTop" fmla="*/ 0 h 113400"/>
              <a:gd name="textAreaBottom" fmla="*/ 114480 h 113400"/>
            </a:gdLst>
            <a:rect l="textAreaLeft" t="textAreaTop" r="textAreaRight" b="textAreaBottom"/>
            <a:pathLst>
              <a:path w="76200" h="114300">
                <a:moveTo>
                  <a:pt x="0" y="0"/>
                </a:moveTo>
                <a:lnTo>
                  <a:pt x="76200" y="57150"/>
                </a:lnTo>
                <a:lnTo>
                  <a:pt x="0" y="114300"/>
                </a:lnTo>
              </a:path>
            </a:pathLst>
          </a:custGeom>
          <a:noFill xmlns:a="http://schemas.openxmlformats.org/drawingml/2006/main"/>
          <a:ln xmlns:a="http://schemas.openxmlformats.org/drawingml/2006/main" w="14288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37800" tIns="45000" rIns="378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2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4915D04D-033F-4E57-BD90-A37AC185B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476600" y="5029200"/>
            <a:ext cx="3237480" cy="875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4F4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3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7999165B-5AAC-44B4-80CD-2279D892D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476600" y="5029200"/>
            <a:ext cx="27360" cy="8751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alpha val="50000"/>
            </a:schemeClr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3680" tIns="45000" rIns="1368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4" name="TextBox 21">
            <a:extLst xmlns:a="http://schemas.openxmlformats.org/drawingml/2006/main">
              <a:ext uri="{FF2B5EF4-FFF2-40B4-BE49-F238E27FC236}">
                <a16:creationId xmlns:a16="http://schemas.microsoft.com/office/drawing/2014/main" id="{46FC6511-E332-430C-A4F6-E394D587D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96920" y="5175000"/>
            <a:ext cx="52884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3"/>
                </a:solidFill>
                <a:latin typeface="Consolas"/>
                <a:ea typeface="Consolas"/>
                <a:cs typeface="Consolas"/>
              </a:rPr>
              <a:t>exec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5" name="TextBox 22">
            <a:extLst xmlns:a="http://schemas.openxmlformats.org/drawingml/2006/main">
              <a:ext uri="{FF2B5EF4-FFF2-40B4-BE49-F238E27FC236}">
                <a16:creationId xmlns:a16="http://schemas.microsoft.com/office/drawing/2014/main" id="{ADD4D8BB-EEAF-4873-A565-75FD2FA41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98360" y="5550120"/>
            <a:ext cx="164844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干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活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，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或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调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一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次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模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型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6" name="Freeform 23">
            <a:extLst xmlns:a="http://schemas.openxmlformats.org/drawingml/2006/main">
              <a:ext uri="{FF2B5EF4-FFF2-40B4-BE49-F238E27FC236}">
                <a16:creationId xmlns:a16="http://schemas.microsoft.com/office/drawing/2014/main" id="{4D3EECF3-FE84-4EBE-8B8A-631AB2B8B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29640" y="5467320"/>
            <a:ext cx="265680" cy="8280"/>
          </a:xfrm>
          <a:custGeom xmlns:a="http://schemas.openxmlformats.org/drawingml/2006/main">
            <a:gdLst>
              <a:gd name="textAreaLeft" fmla="*/ 0 w 265680"/>
              <a:gd name="textAreaRight" fmla="*/ 266760 w 265680"/>
              <a:gd name="textAreaTop" fmla="*/ 0 h 8280"/>
              <a:gd name="textAreaBottom" fmla="*/ 9360 h 8280"/>
            </a:gdLst>
            <a:rect l="textAreaLeft" t="textAreaTop" r="textAreaRight" b="textAreaBottom"/>
            <a:pathLst>
              <a:path w="266700" h="9525">
                <a:moveTo>
                  <a:pt x="0" y="0"/>
                </a:moveTo>
                <a:lnTo>
                  <a:pt x="266700" y="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14288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7" name="Freeform 24">
            <a:extLst xmlns:a="http://schemas.openxmlformats.org/drawingml/2006/main">
              <a:ext uri="{FF2B5EF4-FFF2-40B4-BE49-F238E27FC236}">
                <a16:creationId xmlns:a16="http://schemas.microsoft.com/office/drawing/2014/main" id="{1AE0EA67-CE97-4053-9416-4F0CBA3AA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020080" y="5410080"/>
            <a:ext cx="75240" cy="113400"/>
          </a:xfrm>
          <a:custGeom xmlns:a="http://schemas.openxmlformats.org/drawingml/2006/main">
            <a:gdLst>
              <a:gd name="textAreaLeft" fmla="*/ 0 w 75240"/>
              <a:gd name="textAreaRight" fmla="*/ 76320 w 75240"/>
              <a:gd name="textAreaTop" fmla="*/ 0 h 113400"/>
              <a:gd name="textAreaBottom" fmla="*/ 114480 h 113400"/>
            </a:gdLst>
            <a:rect l="textAreaLeft" t="textAreaTop" r="textAreaRight" b="textAreaBottom"/>
            <a:pathLst>
              <a:path w="76200" h="114300">
                <a:moveTo>
                  <a:pt x="0" y="0"/>
                </a:moveTo>
                <a:lnTo>
                  <a:pt x="76200" y="57150"/>
                </a:lnTo>
                <a:lnTo>
                  <a:pt x="0" y="114300"/>
                </a:lnTo>
              </a:path>
            </a:pathLst>
          </a:custGeom>
          <a:noFill xmlns:a="http://schemas.openxmlformats.org/drawingml/2006/main"/>
          <a:ln xmlns:a="http://schemas.openxmlformats.org/drawingml/2006/main" w="14288">
            <a:solidFill>
              <a:srgbClr val="8A8A8A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37800" tIns="45000" rIns="378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8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57E45878-C9DA-4D58-99D9-5AFDD90C1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267760" y="5029200"/>
            <a:ext cx="3237480" cy="87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00000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9" name="TextBox 26">
            <a:extLst xmlns:a="http://schemas.openxmlformats.org/drawingml/2006/main">
              <a:ext uri="{FF2B5EF4-FFF2-40B4-BE49-F238E27FC236}">
                <a16:creationId xmlns:a16="http://schemas.microsoft.com/office/drawing/2014/main" id="{F5D1ABD3-460B-41A8-9F63-45BB11965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488080" y="5175000"/>
            <a:ext cx="52884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1"/>
                </a:solidFill>
                <a:latin typeface="Consolas"/>
                <a:ea typeface="Consolas"/>
                <a:cs typeface="Consolas"/>
              </a:rPr>
              <a:t>post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0" name="TextBox 27">
            <a:extLst xmlns:a="http://schemas.openxmlformats.org/drawingml/2006/main">
              <a:ext uri="{FF2B5EF4-FFF2-40B4-BE49-F238E27FC236}">
                <a16:creationId xmlns:a16="http://schemas.microsoft.com/office/drawing/2014/main" id="{93D73950-89F4-4ACE-A09C-3D95D9E24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489520" y="5550120"/>
            <a:ext cx="211176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返回动作，决定走哪条边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2" name="Rectangle 29">
            <a:extLst xmlns:a="http://schemas.openxmlformats.org/drawingml/2006/main">
              <a:ext uri="{FF2B5EF4-FFF2-40B4-BE49-F238E27FC236}">
                <a16:creationId xmlns:a16="http://schemas.microsoft.com/office/drawing/2014/main" id="{A64AEF32-8042-4F48-85EC-621B2436E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6076800"/>
            <a:ext cx="37080" cy="2656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3" name="TextBox 30">
            <a:extLst xmlns:a="http://schemas.openxmlformats.org/drawingml/2006/main">
              <a:ext uri="{FF2B5EF4-FFF2-40B4-BE49-F238E27FC236}">
                <a16:creationId xmlns:a16="http://schemas.microsoft.com/office/drawing/2014/main" id="{F86AE037-2A8C-4F85-A4CD-FBE2CD033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8320" y="6135480"/>
            <a:ext cx="6759720" cy="307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模型能决定</a:t>
            </a: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这是按钮还是图片</a:t>
            </a: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，但决定不了</a:t>
            </a: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下一步跑哪个状态</a:t>
            </a: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。</a:t>
            </a:r>
            <a:endParaRPr sz="15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4" name="TextBox 32">
            <a:extLst xmlns:a="http://schemas.openxmlformats.org/drawingml/2006/main">
              <a:ext uri="{FF2B5EF4-FFF2-40B4-BE49-F238E27FC236}">
                <a16:creationId xmlns:a16="http://schemas.microsoft.com/office/drawing/2014/main" id="{70B6C4C9-8413-472E-8B12-00FBC41CF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19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70447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TextBox 2">
            <a:extLst xmlns:a="http://schemas.openxmlformats.org/drawingml/2006/main">
              <a:ext uri="{FF2B5EF4-FFF2-40B4-BE49-F238E27FC236}">
                <a16:creationId xmlns:a16="http://schemas.microsoft.com/office/drawing/2014/main" id="{85D04FD5-487B-45F1-900E-0B8B3FC5F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405648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同一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个模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型，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两种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结果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" name="Rectangle 3">
            <a:extLst xmlns:a="http://schemas.openxmlformats.org/drawingml/2006/main">
              <a:ext uri="{FF2B5EF4-FFF2-40B4-BE49-F238E27FC236}">
                <a16:creationId xmlns:a16="http://schemas.microsoft.com/office/drawing/2014/main" id="{6F9219F7-83F0-4D78-890F-E580E109F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068200" y="619200"/>
            <a:ext cx="4370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" name="TextBox 4">
            <a:extLst xmlns:a="http://schemas.openxmlformats.org/drawingml/2006/main">
              <a:ext uri="{FF2B5EF4-FFF2-40B4-BE49-F238E27FC236}">
                <a16:creationId xmlns:a16="http://schemas.microsoft.com/office/drawing/2014/main" id="{6FDC22FF-BFBE-46C5-B768-239D47E2C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184840" y="692640"/>
            <a:ext cx="203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序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EC8BAC5-0D75-417E-B090-89DE6E655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" name="TextBox 7">
            <a:extLst xmlns:a="http://schemas.openxmlformats.org/drawingml/2006/main">
              <a:ext uri="{FF2B5EF4-FFF2-40B4-BE49-F238E27FC236}">
                <a16:creationId xmlns:a16="http://schemas.microsoft.com/office/drawing/2014/main" id="{70D5D4A0-7ED9-464C-8884-FB12613BF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1416240"/>
            <a:ext cx="39636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 spc="150">
                <a:solidFill>
                  <a:srgbClr val="8A8A8A"/>
                </a:solidFill>
                <a:latin typeface="Arial"/>
                <a:ea typeface="Arial"/>
                <a:cs typeface="Arial"/>
              </a:rPr>
              <a:t>网</a:t>
            </a:r>
            <a:r>
              <a:rPr sz="1350" b="0" u="none" spc="150">
                <a:solidFill>
                  <a:srgbClr val="8A8A8A"/>
                </a:solidFill>
                <a:latin typeface="Arial"/>
                <a:ea typeface="Arial"/>
                <a:cs typeface="Arial"/>
              </a:rPr>
              <a:t>页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707B0FD-D27D-49F8-AD94-782C7B48E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695600"/>
            <a:ext cx="5218560" cy="29325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9525">
            <a:solidFill>
              <a:srgbClr val="EDEDE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85" name="Image 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8307677144497f"/>
          <a:stretch xmlns:a="http://schemas.openxmlformats.org/drawingml/2006/main"/>
        </p:blipFill>
        <p:spPr>
          <a:xfrm xmlns:a="http://schemas.openxmlformats.org/drawingml/2006/main" rot="0" flipH="0" flipV="0">
            <a:off x="685800" y="2104920"/>
            <a:ext cx="5218560" cy="212292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pic>
      <p:sp>
        <p:nvSpPr>
          <p:cNvPr id="59" name="TextBox 10">
            <a:extLst xmlns:a="http://schemas.openxmlformats.org/drawingml/2006/main">
              <a:ext uri="{FF2B5EF4-FFF2-40B4-BE49-F238E27FC236}">
                <a16:creationId xmlns:a16="http://schemas.microsoft.com/office/drawing/2014/main" id="{D2C90EFC-9EA0-47A0-861B-7B0F3F79D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6720" y="4636800"/>
            <a:ext cx="2212560" cy="1046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54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3 </a:t>
            </a:r>
            <a:r>
              <a:rPr sz="54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分</a:t>
            </a:r>
            <a:r>
              <a:rPr sz="54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钟</a:t>
            </a:r>
            <a:endParaRPr sz="54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5396E9F0-F7AC-4DD1-ACD9-C044CBF5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880" y="1333440"/>
            <a:ext cx="8280" cy="41137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" name="TextBox 13">
            <a:extLst xmlns:a="http://schemas.openxmlformats.org/drawingml/2006/main">
              <a:ext uri="{FF2B5EF4-FFF2-40B4-BE49-F238E27FC236}">
                <a16:creationId xmlns:a16="http://schemas.microsoft.com/office/drawing/2014/main" id="{1D03A057-E84D-412D-9217-F7947707E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79480" y="1416240"/>
            <a:ext cx="70272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 spc="150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游戏 </a:t>
            </a:r>
            <a:r>
              <a:rPr sz="1350" b="0" u="none" spc="150">
                <a:solidFill>
                  <a:schemeClr val="accent1"/>
                </a:solidFill>
                <a:latin typeface="Arial"/>
                <a:ea typeface="Arial"/>
                <a:cs typeface="Arial"/>
              </a:rPr>
              <a:t>UI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TextBox 16">
            <a:extLst xmlns:a="http://schemas.openxmlformats.org/drawingml/2006/main">
              <a:ext uri="{FF2B5EF4-FFF2-40B4-BE49-F238E27FC236}">
                <a16:creationId xmlns:a16="http://schemas.microsoft.com/office/drawing/2014/main" id="{5B005DCA-8D9B-493D-BA0C-40B728E19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67600" y="4636800"/>
            <a:ext cx="2212560" cy="1046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54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2 </a:t>
            </a:r>
            <a:r>
              <a:rPr sz="54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个月</a:t>
            </a:r>
            <a:endParaRPr sz="54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" name="TextBox 18">
            <a:extLst xmlns:a="http://schemas.openxmlformats.org/drawingml/2006/main">
              <a:ext uri="{FF2B5EF4-FFF2-40B4-BE49-F238E27FC236}">
                <a16:creationId xmlns:a16="http://schemas.microsoft.com/office/drawing/2014/main" id="{61AEA4CC-331D-4A14-B9FB-8F68D1A0A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240" y="5419800"/>
            <a:ext cx="34470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一句</a:t>
            </a:r>
            <a:r>
              <a:rPr sz="15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话生</a:t>
            </a:r>
            <a:r>
              <a:rPr sz="15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成，</a:t>
            </a:r>
            <a:r>
              <a:rPr sz="15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日</a:t>
            </a:r>
            <a:r>
              <a:rPr sz="15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常、</a:t>
            </a:r>
            <a:r>
              <a:rPr sz="15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稳</a:t>
            </a:r>
            <a:r>
              <a:rPr sz="15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定，</a:t>
            </a:r>
            <a:r>
              <a:rPr sz="15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几乎</a:t>
            </a:r>
            <a:r>
              <a:rPr sz="15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不返</a:t>
            </a:r>
            <a:r>
              <a:rPr sz="15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工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" name="TextBox 20">
            <a:extLst xmlns:a="http://schemas.openxmlformats.org/drawingml/2006/main">
              <a:ext uri="{FF2B5EF4-FFF2-40B4-BE49-F238E27FC236}">
                <a16:creationId xmlns:a16="http://schemas.microsoft.com/office/drawing/2014/main" id="{6D037E12-2F69-41D2-AAFA-A323AA445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78760" y="5419800"/>
            <a:ext cx="36489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给了完整视觉稿，到现在也不能说做成了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CD2DFF87-F8D4-40F8-8355-C12CA4D64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6728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7572236C-D38F-44EC-805E-0309C0F23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6058080"/>
            <a:ext cx="37080" cy="3420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" name="TextBox 24">
            <a:extLst xmlns:a="http://schemas.openxmlformats.org/drawingml/2006/main">
              <a:ext uri="{FF2B5EF4-FFF2-40B4-BE49-F238E27FC236}">
                <a16:creationId xmlns:a16="http://schemas.microsoft.com/office/drawing/2014/main" id="{F9E9907A-01A4-4C42-A808-EB255B9DD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4720" y="6081840"/>
            <a:ext cx="1293840" cy="438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为什么？</a:t>
            </a:r>
            <a:endParaRPr sz="22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" name="TextBox 27">
            <a:extLst xmlns:a="http://schemas.openxmlformats.org/drawingml/2006/main">
              <a:ext uri="{FF2B5EF4-FFF2-40B4-BE49-F238E27FC236}">
                <a16:creationId xmlns:a16="http://schemas.microsoft.com/office/drawing/2014/main" id="{75BDDA7A-3CFB-4EE3-AF4E-51E4466D5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02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" name="REDACTED__game-ui-example">
            <a:extLst xmlns:a="http://schemas.openxmlformats.org/drawingml/2006/main">
              <a:ext uri="{FF2B5EF4-FFF2-40B4-BE49-F238E27FC236}">
                <a16:creationId xmlns:a16="http://schemas.microsoft.com/office/drawing/2014/main" id="{31D0A990-0A15-4513-B265-4DC29D408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695450"/>
            <a:ext cx="5219700" cy="2933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0908303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76" name="TextBox 2">
            <a:extLst xmlns:a="http://schemas.openxmlformats.org/drawingml/2006/main">
              <a:ext uri="{FF2B5EF4-FFF2-40B4-BE49-F238E27FC236}">
                <a16:creationId xmlns:a16="http://schemas.microsoft.com/office/drawing/2014/main" id="{3DBC04C1-67D4-4F46-B93B-3B95B589C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11560"/>
            <a:ext cx="698580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换成 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Workflow 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之后，我们得到了什么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7" name="Rectangle 3">
            <a:extLst xmlns:a="http://schemas.openxmlformats.org/drawingml/2006/main">
              <a:ext uri="{FF2B5EF4-FFF2-40B4-BE49-F238E27FC236}">
                <a16:creationId xmlns:a16="http://schemas.microsoft.com/office/drawing/2014/main" id="{D5063F29-BEC9-48DD-9468-3AA256A7F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191600" y="561960"/>
            <a:ext cx="8942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8" name="TextBox 4">
            <a:extLst xmlns:a="http://schemas.openxmlformats.org/drawingml/2006/main">
              <a:ext uri="{FF2B5EF4-FFF2-40B4-BE49-F238E27FC236}">
                <a16:creationId xmlns:a16="http://schemas.microsoft.com/office/drawing/2014/main" id="{349C71B7-D3B2-4253-90C9-862C0EF97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285200" y="635400"/>
            <a:ext cx="707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Stage 3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9" name="TextBox 5">
            <a:extLst xmlns:a="http://schemas.openxmlformats.org/drawingml/2006/main">
              <a:ext uri="{FF2B5EF4-FFF2-40B4-BE49-F238E27FC236}">
                <a16:creationId xmlns:a16="http://schemas.microsoft.com/office/drawing/2014/main" id="{FAA0C8D9-E61B-4B99-ACAF-94C51A583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154960" y="643320"/>
            <a:ext cx="3564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收益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0" name="Rectangle 7">
            <a:extLst xmlns:a="http://schemas.openxmlformats.org/drawingml/2006/main">
              <a:ext uri="{FF2B5EF4-FFF2-40B4-BE49-F238E27FC236}">
                <a16:creationId xmlns:a16="http://schemas.microsoft.com/office/drawing/2014/main" id="{C609DD10-48C9-4E42-BD63-E1F78CB2C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6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2" name="TextBox 8">
            <a:extLst xmlns:a="http://schemas.openxmlformats.org/drawingml/2006/main">
              <a:ext uri="{FF2B5EF4-FFF2-40B4-BE49-F238E27FC236}">
                <a16:creationId xmlns:a16="http://schemas.microsoft.com/office/drawing/2014/main" id="{E5F9D7FD-40D0-4173-A426-6D0111E1C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680" y="1299240"/>
            <a:ext cx="383976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这张图一共 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54 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个节点，按职责分类，宽度即数量占比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3" name="Rectangle 9">
            <a:extLst xmlns:a="http://schemas.openxmlformats.org/drawingml/2006/main">
              <a:ext uri="{FF2B5EF4-FFF2-40B4-BE49-F238E27FC236}">
                <a16:creationId xmlns:a16="http://schemas.microsoft.com/office/drawing/2014/main" id="{F2C59E64-7323-482E-B593-7B6719784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581120"/>
            <a:ext cx="4408920" cy="4179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4" name="TextBox 10">
            <a:extLst xmlns:a="http://schemas.openxmlformats.org/drawingml/2006/main">
              <a:ext uri="{FF2B5EF4-FFF2-40B4-BE49-F238E27FC236}">
                <a16:creationId xmlns:a16="http://schemas.microsoft.com/office/drawing/2014/main" id="{040FBDF9-F868-4E98-B0BF-42BF59E74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1600" y="1710360"/>
            <a:ext cx="123516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确定性处理　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22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5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FCF8D7B9-3E12-42EE-9592-E9B1BE8D4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095800" y="1581120"/>
            <a:ext cx="2399400" cy="417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BFBF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6" name="TextBox 12">
            <a:extLst xmlns:a="http://schemas.openxmlformats.org/drawingml/2006/main">
              <a:ext uri="{FF2B5EF4-FFF2-40B4-BE49-F238E27FC236}">
                <a16:creationId xmlns:a16="http://schemas.microsoft.com/office/drawing/2014/main" id="{AE2A6356-8FCE-4887-BFF7-C2EBFB316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241960" y="1710360"/>
            <a:ext cx="10630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路由分发　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12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7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8B5464E2-FF4B-40F0-8AED-9242B8EC8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496280" y="1581120"/>
            <a:ext cx="1999080" cy="4179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8" name="TextBox 14">
            <a:extLst xmlns:a="http://schemas.openxmlformats.org/drawingml/2006/main">
              <a:ext uri="{FF2B5EF4-FFF2-40B4-BE49-F238E27FC236}">
                <a16:creationId xmlns:a16="http://schemas.microsoft.com/office/drawing/2014/main" id="{879ACFB2-6B9E-4059-92DE-B663B5B29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42080" y="1710360"/>
            <a:ext cx="11156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调用模型　</a:t>
            </a:r>
            <a:r>
              <a:rPr sz="128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10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9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CB407195-1E60-4A1F-91A7-57333CEF6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96440" y="1581120"/>
            <a:ext cx="1808640" cy="4179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3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0" name="TextBox 16">
            <a:extLst xmlns:a="http://schemas.openxmlformats.org/drawingml/2006/main">
              <a:ext uri="{FF2B5EF4-FFF2-40B4-BE49-F238E27FC236}">
                <a16:creationId xmlns:a16="http://schemas.microsoft.com/office/drawing/2014/main" id="{1A483DD6-28ED-46D6-A0B4-728191698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642240" y="1710360"/>
            <a:ext cx="62352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门禁　</a:t>
            </a:r>
            <a:r>
              <a:rPr sz="128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9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1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F974C16F-89A3-480E-8573-4EF100A3A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06160" y="1581120"/>
            <a:ext cx="199080" cy="4179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2" name="TextBox 18">
            <a:extLst xmlns:a="http://schemas.openxmlformats.org/drawingml/2006/main">
              <a:ext uri="{FF2B5EF4-FFF2-40B4-BE49-F238E27FC236}">
                <a16:creationId xmlns:a16="http://schemas.microsoft.com/office/drawing/2014/main" id="{75A2DC7B-AE30-4D48-8462-7FA7FF3AE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320" y="2129400"/>
            <a:ext cx="5092200" cy="195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一次真实运行走 </a:t>
            </a:r>
            <a:r>
              <a:rPr sz="128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28 </a:t>
            </a:r>
            <a:r>
              <a:rPr sz="128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步，其中调模型 </a:t>
            </a:r>
            <a:r>
              <a:rPr sz="128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3 </a:t>
            </a:r>
            <a:r>
              <a:rPr sz="128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步——其余全是确定性代码。 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3" name="TextBox 19">
            <a:extLst xmlns:a="http://schemas.openxmlformats.org/drawingml/2006/main">
              <a:ext uri="{FF2B5EF4-FFF2-40B4-BE49-F238E27FC236}">
                <a16:creationId xmlns:a16="http://schemas.microsoft.com/office/drawing/2014/main" id="{7A804CFE-DD86-4FA2-BDC2-44A980625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60040" y="2145600"/>
            <a:ext cx="255096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最右一小段为编辑器事务节点（</a:t>
            </a: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 </a:t>
            </a: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个）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4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79E6A903-895B-4438-AF86-3868E270B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9552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6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211DE3C3-9C72-480A-A295-A77723119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705040"/>
            <a:ext cx="37080" cy="20181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7" name="TextBox 23">
            <a:extLst xmlns:a="http://schemas.openxmlformats.org/drawingml/2006/main">
              <a:ext uri="{FF2B5EF4-FFF2-40B4-BE49-F238E27FC236}">
                <a16:creationId xmlns:a16="http://schemas.microsoft.com/office/drawing/2014/main" id="{BD1BBA4C-77F5-437F-94AC-834A020BF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5400" y="2815560"/>
            <a:ext cx="78048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可复现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8" name="TextBox 24">
            <a:extLst xmlns:a="http://schemas.openxmlformats.org/drawingml/2006/main">
              <a:ext uri="{FF2B5EF4-FFF2-40B4-BE49-F238E27FC236}">
                <a16:creationId xmlns:a16="http://schemas.microsoft.com/office/drawing/2014/main" id="{F683F12D-FA37-40F7-8B23-EAE63211F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560" y="3245040"/>
            <a:ext cx="18298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同一张设计稿跑两次，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9" name="TextBox 25">
            <a:extLst xmlns:a="http://schemas.openxmlformats.org/drawingml/2006/main">
              <a:ext uri="{FF2B5EF4-FFF2-40B4-BE49-F238E27FC236}">
                <a16:creationId xmlns:a16="http://schemas.microsoft.com/office/drawing/2014/main" id="{F905EA95-5DDD-40A6-8ABF-B64AB0E02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560" y="3492720"/>
            <a:ext cx="164844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走的是同一条路径。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0" name="TextBox 26">
            <a:extLst xmlns:a="http://schemas.openxmlformats.org/drawingml/2006/main">
              <a:ext uri="{FF2B5EF4-FFF2-40B4-BE49-F238E27FC236}">
                <a16:creationId xmlns:a16="http://schemas.microsoft.com/office/drawing/2014/main" id="{CBB088D8-2B64-41C6-8B44-F2A8FDF78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920" y="3900960"/>
            <a:ext cx="156276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出了问题可以复盘，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1" name="TextBox 27">
            <a:extLst xmlns:a="http://schemas.openxmlformats.org/drawingml/2006/main">
              <a:ext uri="{FF2B5EF4-FFF2-40B4-BE49-F238E27FC236}">
                <a16:creationId xmlns:a16="http://schemas.microsoft.com/office/drawing/2014/main" id="{887222A4-1233-45D2-96BA-D082F9163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920" y="4148640"/>
            <a:ext cx="156276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改动之后可以对比。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3" name="Rectangle 29">
            <a:extLst xmlns:a="http://schemas.openxmlformats.org/drawingml/2006/main">
              <a:ext uri="{FF2B5EF4-FFF2-40B4-BE49-F238E27FC236}">
                <a16:creationId xmlns:a16="http://schemas.microsoft.com/office/drawing/2014/main" id="{AFDC7D0D-FC69-462B-B304-239F4F9D7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400640" y="2705040"/>
            <a:ext cx="37080" cy="20181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4" name="TextBox 30">
            <a:extLst xmlns:a="http://schemas.openxmlformats.org/drawingml/2006/main">
              <a:ext uri="{FF2B5EF4-FFF2-40B4-BE49-F238E27FC236}">
                <a16:creationId xmlns:a16="http://schemas.microsoft.com/office/drawing/2014/main" id="{F5DD7DE5-AC69-4F28-AA67-E8AEEAE79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19880" y="2815560"/>
            <a:ext cx="128952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失败有归属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5" name="TextBox 31">
            <a:extLst xmlns:a="http://schemas.openxmlformats.org/drawingml/2006/main">
              <a:ext uri="{FF2B5EF4-FFF2-40B4-BE49-F238E27FC236}">
                <a16:creationId xmlns:a16="http://schemas.microsoft.com/office/drawing/2014/main" id="{47B9D80B-B84B-4F87-A5A7-9112738B1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22400" y="3245040"/>
            <a:ext cx="18298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传输超时就原地重试；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6" name="TextBox 32">
            <a:extLst xmlns:a="http://schemas.openxmlformats.org/drawingml/2006/main">
              <a:ext uri="{FF2B5EF4-FFF2-40B4-BE49-F238E27FC236}">
                <a16:creationId xmlns:a16="http://schemas.microsoft.com/office/drawing/2014/main" id="{F608DA6A-C9AA-44F4-AD6D-A72F2369B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22400" y="3492720"/>
            <a:ext cx="18298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输出不合格就回到写它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7" name="TextBox 33">
            <a:extLst xmlns:a="http://schemas.openxmlformats.org/drawingml/2006/main">
              <a:ext uri="{FF2B5EF4-FFF2-40B4-BE49-F238E27FC236}">
                <a16:creationId xmlns:a16="http://schemas.microsoft.com/office/drawing/2014/main" id="{DF58E9EC-B653-4D1D-BAEF-888AE0B2E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22400" y="3740400"/>
            <a:ext cx="146664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的那个节点重写。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8" name="TextBox 34">
            <a:extLst xmlns:a="http://schemas.openxmlformats.org/drawingml/2006/main">
              <a:ext uri="{FF2B5EF4-FFF2-40B4-BE49-F238E27FC236}">
                <a16:creationId xmlns:a16="http://schemas.microsoft.com/office/drawing/2014/main" id="{1CED2472-36D2-4ED8-82DB-24C0A52AF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22760" y="4148640"/>
            <a:ext cx="20970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不再是笼统的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"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再来一次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"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0" name="Rectangle 36">
            <a:extLst xmlns:a="http://schemas.openxmlformats.org/drawingml/2006/main">
              <a:ext uri="{FF2B5EF4-FFF2-40B4-BE49-F238E27FC236}">
                <a16:creationId xmlns:a16="http://schemas.microsoft.com/office/drawing/2014/main" id="{BFF2A3D9-D958-434F-861B-57DF26F10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15480" y="2705040"/>
            <a:ext cx="37080" cy="20181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1" name="TextBox 37">
            <a:extLst xmlns:a="http://schemas.openxmlformats.org/drawingml/2006/main">
              <a:ext uri="{FF2B5EF4-FFF2-40B4-BE49-F238E27FC236}">
                <a16:creationId xmlns:a16="http://schemas.microsoft.com/office/drawing/2014/main" id="{109008BD-1F31-4BFC-9B3D-6C59C1929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34720" y="2815560"/>
            <a:ext cx="128952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可以持续改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2" name="TextBox 38">
            <a:extLst xmlns:a="http://schemas.openxmlformats.org/drawingml/2006/main">
              <a:ext uri="{FF2B5EF4-FFF2-40B4-BE49-F238E27FC236}">
                <a16:creationId xmlns:a16="http://schemas.microsoft.com/office/drawing/2014/main" id="{A3AF53FC-9CBB-4B43-8E4F-77D506537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36880" y="3245040"/>
            <a:ext cx="20116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每个节点都能单独测试、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3" name="TextBox 39">
            <a:extLst xmlns:a="http://schemas.openxmlformats.org/drawingml/2006/main">
              <a:ext uri="{FF2B5EF4-FFF2-40B4-BE49-F238E27FC236}">
                <a16:creationId xmlns:a16="http://schemas.microsoft.com/office/drawing/2014/main" id="{7183CF7D-D0EF-4AE6-A12D-30572A3BF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36880" y="3492720"/>
            <a:ext cx="18298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单独替换、单独恢复。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4" name="TextBox 40">
            <a:extLst xmlns:a="http://schemas.openxmlformats.org/drawingml/2006/main">
              <a:ext uri="{FF2B5EF4-FFF2-40B4-BE49-F238E27FC236}">
                <a16:creationId xmlns:a16="http://schemas.microsoft.com/office/drawing/2014/main" id="{7FD38EFB-04F6-440F-AD28-426E736D8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37600" y="3900960"/>
            <a:ext cx="139032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改一个节点不会让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5" name="TextBox 41">
            <a:extLst xmlns:a="http://schemas.openxmlformats.org/drawingml/2006/main">
              <a:ext uri="{FF2B5EF4-FFF2-40B4-BE49-F238E27FC236}">
                <a16:creationId xmlns:a16="http://schemas.microsoft.com/office/drawing/2014/main" id="{9FA096C8-20C8-431E-A1AE-BC475C878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37600" y="4148640"/>
            <a:ext cx="12182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整条流程失控。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6" name="Rectangle 43">
            <a:extLst xmlns:a="http://schemas.openxmlformats.org/drawingml/2006/main">
              <a:ext uri="{FF2B5EF4-FFF2-40B4-BE49-F238E27FC236}">
                <a16:creationId xmlns:a16="http://schemas.microsoft.com/office/drawing/2014/main" id="{06B1CE53-EAA9-442C-8F61-76EC75AB4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8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8" name="Rectangle 44">
            <a:extLst xmlns:a="http://schemas.openxmlformats.org/drawingml/2006/main">
              <a:ext uri="{FF2B5EF4-FFF2-40B4-BE49-F238E27FC236}">
                <a16:creationId xmlns:a16="http://schemas.microsoft.com/office/drawing/2014/main" id="{210C0385-188C-4AC2-B9DE-7400D3728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257800"/>
            <a:ext cx="37080" cy="10656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9" name="TextBox 45">
            <a:extLst xmlns:a="http://schemas.openxmlformats.org/drawingml/2006/main">
              <a:ext uri="{FF2B5EF4-FFF2-40B4-BE49-F238E27FC236}">
                <a16:creationId xmlns:a16="http://schemas.microsoft.com/office/drawing/2014/main" id="{9B600C02-B48D-442E-88EB-861D6B1EC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240" y="5368320"/>
            <a:ext cx="841356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模型仍然可以做判断，但它不能改变执行顺序，也不能自己发明处理方式。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0" name="TextBox 46">
            <a:extLst xmlns:a="http://schemas.openxmlformats.org/drawingml/2006/main">
              <a:ext uri="{FF2B5EF4-FFF2-40B4-BE49-F238E27FC236}">
                <a16:creationId xmlns:a16="http://schemas.microsoft.com/office/drawing/2014/main" id="{CE59EF2F-384F-4CCC-B978-ACCE050FC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9040" y="5751720"/>
            <a:ext cx="645552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耗时也从 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10–30 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分钟降到 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3–5 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分钟——不是模型变快了，是不再反复兜圈子。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1" name="TextBox 47">
            <a:extLst xmlns:a="http://schemas.openxmlformats.org/drawingml/2006/main">
              <a:ext uri="{FF2B5EF4-FFF2-40B4-BE49-F238E27FC236}">
                <a16:creationId xmlns:a16="http://schemas.microsoft.com/office/drawing/2014/main" id="{E0EC5DCE-754D-4067-B290-310027CEC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9040" y="6037560"/>
            <a:ext cx="322488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代价是：每一次都真的从头做到尾。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4" name="TextBox 50">
            <a:extLst xmlns:a="http://schemas.openxmlformats.org/drawingml/2006/main">
              <a:ext uri="{FF2B5EF4-FFF2-40B4-BE49-F238E27FC236}">
                <a16:creationId xmlns:a16="http://schemas.microsoft.com/office/drawing/2014/main" id="{36DCF5FF-D952-47A9-8FBE-9DE65A09B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20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841466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26" name="TextBox 2">
            <a:extLst xmlns:a="http://schemas.openxmlformats.org/drawingml/2006/main">
              <a:ext uri="{FF2B5EF4-FFF2-40B4-BE49-F238E27FC236}">
                <a16:creationId xmlns:a16="http://schemas.microsoft.com/office/drawing/2014/main" id="{EDB5F3FD-31BD-495A-93B8-AE8F614E2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607068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成熟项目里，从头建的界面是少数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7" name="Rectangle 3">
            <a:extLst xmlns:a="http://schemas.openxmlformats.org/drawingml/2006/main">
              <a:ext uri="{FF2B5EF4-FFF2-40B4-BE49-F238E27FC236}">
                <a16:creationId xmlns:a16="http://schemas.microsoft.com/office/drawing/2014/main" id="{FFD5DB08-8299-4F20-A84F-6AB48C350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191600" y="619200"/>
            <a:ext cx="8942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8" name="TextBox 4">
            <a:extLst xmlns:a="http://schemas.openxmlformats.org/drawingml/2006/main">
              <a:ext uri="{FF2B5EF4-FFF2-40B4-BE49-F238E27FC236}">
                <a16:creationId xmlns:a16="http://schemas.microsoft.com/office/drawing/2014/main" id="{6E473A28-8E31-463F-9214-4DFE7D8F7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285200" y="692640"/>
            <a:ext cx="707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Stage 4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9" name="TextBox 5">
            <a:extLst xmlns:a="http://schemas.openxmlformats.org/drawingml/2006/main">
              <a:ext uri="{FF2B5EF4-FFF2-40B4-BE49-F238E27FC236}">
                <a16:creationId xmlns:a16="http://schemas.microsoft.com/office/drawing/2014/main" id="{353DFA1D-B698-42AB-B9A7-D439B9299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154960" y="700560"/>
            <a:ext cx="3564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问题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0" name="Rectangle 7">
            <a:extLst xmlns:a="http://schemas.openxmlformats.org/drawingml/2006/main">
              <a:ext uri="{FF2B5EF4-FFF2-40B4-BE49-F238E27FC236}">
                <a16:creationId xmlns:a16="http://schemas.microsoft.com/office/drawing/2014/main" id="{A3D30ED4-7CE1-43CB-8649-1535B802C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2" name="TextBox 8">
            <a:extLst xmlns:a="http://schemas.openxmlformats.org/drawingml/2006/main">
              <a:ext uri="{FF2B5EF4-FFF2-40B4-BE49-F238E27FC236}">
                <a16:creationId xmlns:a16="http://schemas.microsoft.com/office/drawing/2014/main" id="{2168F9DD-53B7-4BB9-A30C-33CA011B3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7520" y="1574640"/>
            <a:ext cx="579096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上一步做完，这条流程能可靠地把一张设计稿从头做到尾。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3" name="TextBox 9">
            <a:extLst xmlns:a="http://schemas.openxmlformats.org/drawingml/2006/main">
              <a:ext uri="{FF2B5EF4-FFF2-40B4-BE49-F238E27FC236}">
                <a16:creationId xmlns:a16="http://schemas.microsoft.com/office/drawing/2014/main" id="{7778F77C-72B4-4E79-AA57-6D1016F7E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7520" y="1898280"/>
            <a:ext cx="377064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代价是——每一次都真的从头做到尾。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4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CE7EF532-35A2-42F9-B902-A737D311F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36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6" name="TextBox 12">
            <a:extLst xmlns:a="http://schemas.openxmlformats.org/drawingml/2006/main">
              <a:ext uri="{FF2B5EF4-FFF2-40B4-BE49-F238E27FC236}">
                <a16:creationId xmlns:a16="http://schemas.microsoft.com/office/drawing/2014/main" id="{3E25B622-821D-4A61-9A2E-9FA21CD9A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680" y="2880360"/>
            <a:ext cx="49572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情况一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7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CBE77EAD-1BE8-4850-9C5D-C08C4291A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3162240"/>
            <a:ext cx="4951800" cy="1237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8" name="TextBox 14">
            <a:extLst xmlns:a="http://schemas.openxmlformats.org/drawingml/2006/main">
              <a:ext uri="{FF2B5EF4-FFF2-40B4-BE49-F238E27FC236}">
                <a16:creationId xmlns:a16="http://schemas.microsoft.com/office/drawing/2014/main" id="{7FB1DA79-ADFF-444B-B51E-C1BC778BD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496240" y="3447000"/>
            <a:ext cx="133128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9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照着这张稿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9" name="TextBox 15">
            <a:extLst xmlns:a="http://schemas.openxmlformats.org/drawingml/2006/main">
              <a:ext uri="{FF2B5EF4-FFF2-40B4-BE49-F238E27FC236}">
                <a16:creationId xmlns:a16="http://schemas.microsoft.com/office/drawing/2014/main" id="{55C834CD-A3EC-49C2-8471-D55DF198B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364840" y="3828240"/>
            <a:ext cx="159372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9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新建一个界面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1" name="TextBox 17">
            <a:extLst xmlns:a="http://schemas.openxmlformats.org/drawingml/2006/main">
              <a:ext uri="{FF2B5EF4-FFF2-40B4-BE49-F238E27FC236}">
                <a16:creationId xmlns:a16="http://schemas.microsoft.com/office/drawing/2014/main" id="{141488E2-1F19-4FED-B86D-7EFB17DA8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0560" y="2880360"/>
            <a:ext cx="116604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情况二 </a:t>
            </a:r>
            <a:r>
              <a:rPr sz="120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· </a:t>
            </a:r>
            <a:r>
              <a:rPr sz="120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更常见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2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07DB7D89-28FF-482E-A860-04CB0FC8C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6680" y="3162240"/>
            <a:ext cx="5218560" cy="1237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00000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3" name="TextBox 19">
            <a:extLst xmlns:a="http://schemas.openxmlformats.org/drawingml/2006/main">
              <a:ext uri="{FF2B5EF4-FFF2-40B4-BE49-F238E27FC236}">
                <a16:creationId xmlns:a16="http://schemas.microsoft.com/office/drawing/2014/main" id="{F0DAEE72-E721-4E55-860D-4E64C1FDD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059680" y="3447000"/>
            <a:ext cx="167256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照着这张稿，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4" name="TextBox 20">
            <a:extLst xmlns:a="http://schemas.openxmlformats.org/drawingml/2006/main">
              <a:ext uri="{FF2B5EF4-FFF2-40B4-BE49-F238E27FC236}">
                <a16:creationId xmlns:a16="http://schemas.microsoft.com/office/drawing/2014/main" id="{5C8D93BD-70D9-480C-A109-9B3230F9B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08160" y="3828240"/>
            <a:ext cx="277524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把原来的界面改成新的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6" name="TextBox 22">
            <a:extLst xmlns:a="http://schemas.openxmlformats.org/drawingml/2006/main">
              <a:ext uri="{FF2B5EF4-FFF2-40B4-BE49-F238E27FC236}">
                <a16:creationId xmlns:a16="http://schemas.microsoft.com/office/drawing/2014/main" id="{98CD1BBA-8DEC-4F3D-8573-931996AB9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7520" y="4889160"/>
            <a:ext cx="601308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一个项目运行得越久，复用已有界面进行修改的情况就越多。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7" name="TextBox 23">
            <a:extLst xmlns:a="http://schemas.openxmlformats.org/drawingml/2006/main">
              <a:ext uri="{FF2B5EF4-FFF2-40B4-BE49-F238E27FC236}">
                <a16:creationId xmlns:a16="http://schemas.microsoft.com/office/drawing/2014/main" id="{B0290787-EF7E-43EC-9D90-34E5D621E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7520" y="5250960"/>
            <a:ext cx="981144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需要修改的部分通常不到整个页面的一半——已有工程里的节点结构、布局和逻辑接口可以继续复用。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9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D93745F4-182B-4A57-846E-7490B5CFD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829480"/>
            <a:ext cx="37080" cy="4370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0" name="TextBox 26">
            <a:extLst xmlns:a="http://schemas.openxmlformats.org/drawingml/2006/main">
              <a:ext uri="{FF2B5EF4-FFF2-40B4-BE49-F238E27FC236}">
                <a16:creationId xmlns:a16="http://schemas.microsoft.com/office/drawing/2014/main" id="{76E8C62C-0E18-4121-A56D-9961229DE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240" y="5939640"/>
            <a:ext cx="714132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所以接下来要解决的是：怎么在不破坏已有工程的前提下改它。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3" name="TextBox 29">
            <a:extLst xmlns:a="http://schemas.openxmlformats.org/drawingml/2006/main">
              <a:ext uri="{FF2B5EF4-FFF2-40B4-BE49-F238E27FC236}">
                <a16:creationId xmlns:a16="http://schemas.microsoft.com/office/drawing/2014/main" id="{F3D1ACA6-6F2F-4606-B476-CA7B55C3A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21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4324743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55" name="TextBox 2">
            <a:extLst xmlns:a="http://schemas.openxmlformats.org/drawingml/2006/main">
              <a:ext uri="{FF2B5EF4-FFF2-40B4-BE49-F238E27FC236}">
                <a16:creationId xmlns:a16="http://schemas.microsoft.com/office/drawing/2014/main" id="{C2B2809B-F19F-4A52-B0B7-986FA626C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727920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蓝图：一半是结构，一半是说人话的描述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6" name="Rectangle 3">
            <a:extLst xmlns:a="http://schemas.openxmlformats.org/drawingml/2006/main">
              <a:ext uri="{FF2B5EF4-FFF2-40B4-BE49-F238E27FC236}">
                <a16:creationId xmlns:a16="http://schemas.microsoft.com/office/drawing/2014/main" id="{38B6AF47-638F-4277-B678-884536CD8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191600" y="619200"/>
            <a:ext cx="8942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7" name="TextBox 4">
            <a:extLst xmlns:a="http://schemas.openxmlformats.org/drawingml/2006/main">
              <a:ext uri="{FF2B5EF4-FFF2-40B4-BE49-F238E27FC236}">
                <a16:creationId xmlns:a16="http://schemas.microsoft.com/office/drawing/2014/main" id="{8CFC2210-C7F9-4E47-9802-4896571CA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285200" y="692640"/>
            <a:ext cx="707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Stage 4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8" name="TextBox 5">
            <a:extLst xmlns:a="http://schemas.openxmlformats.org/drawingml/2006/main">
              <a:ext uri="{FF2B5EF4-FFF2-40B4-BE49-F238E27FC236}">
                <a16:creationId xmlns:a16="http://schemas.microsoft.com/office/drawing/2014/main" id="{0F5CF56B-AA01-40F5-A155-4E5B77CB0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154960" y="700560"/>
            <a:ext cx="3564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解法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9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495FDBE-FFCF-43D6-92DC-B6A4AE435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1" name="TextBox 8">
            <a:extLst xmlns:a="http://schemas.openxmlformats.org/drawingml/2006/main">
              <a:ext uri="{FF2B5EF4-FFF2-40B4-BE49-F238E27FC236}">
                <a16:creationId xmlns:a16="http://schemas.microsoft.com/office/drawing/2014/main" id="{88E97F00-2C3A-4E9A-9748-0B1B95744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680" y="1432440"/>
            <a:ext cx="114192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周签到蓝图示例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7" name="TextBox 34">
            <a:extLst xmlns:a="http://schemas.openxmlformats.org/drawingml/2006/main">
              <a:ext uri="{FF2B5EF4-FFF2-40B4-BE49-F238E27FC236}">
                <a16:creationId xmlns:a16="http://schemas.microsoft.com/office/drawing/2014/main" id="{1EF32CBB-43E3-4E7E-BA97-388931A48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28120" y="1775520"/>
            <a:ext cx="243432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红色的部分，是人写给系统看的话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8" name="Rectangle 35">
            <a:extLst xmlns:a="http://schemas.openxmlformats.org/drawingml/2006/main">
              <a:ext uri="{FF2B5EF4-FFF2-40B4-BE49-F238E27FC236}">
                <a16:creationId xmlns:a16="http://schemas.microsoft.com/office/drawing/2014/main" id="{D594C2A0-22B8-4115-9554-142023192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34240" y="2114640"/>
            <a:ext cx="37080" cy="11228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9" name="TextBox 36">
            <a:extLst xmlns:a="http://schemas.openxmlformats.org/drawingml/2006/main">
              <a:ext uri="{FF2B5EF4-FFF2-40B4-BE49-F238E27FC236}">
                <a16:creationId xmlns:a16="http://schemas.microsoft.com/office/drawing/2014/main" id="{C16D9970-A14B-41FF-AABE-A1B46248C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17120" y="2181240"/>
            <a:ext cx="128628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描述才是核心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0" name="TextBox 37">
            <a:extLst xmlns:a="http://schemas.openxmlformats.org/drawingml/2006/main">
              <a:ext uri="{FF2B5EF4-FFF2-40B4-BE49-F238E27FC236}">
                <a16:creationId xmlns:a16="http://schemas.microsoft.com/office/drawing/2014/main" id="{3022BD5A-A9BA-476E-B3AA-7679D89AB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18200" y="2491200"/>
            <a:ext cx="207972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这一页要做成什么样、哪些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1" name="TextBox 38">
            <a:extLst xmlns:a="http://schemas.openxmlformats.org/drawingml/2006/main">
              <a:ext uri="{FF2B5EF4-FFF2-40B4-BE49-F238E27FC236}">
                <a16:creationId xmlns:a16="http://schemas.microsoft.com/office/drawing/2014/main" id="{5BCFF1DE-8725-404E-A210-CB653BBEF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18200" y="2719800"/>
            <a:ext cx="192456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部分重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做、重做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成几份—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—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2" name="TextBox 39">
            <a:extLst xmlns:a="http://schemas.openxmlformats.org/drawingml/2006/main">
              <a:ext uri="{FF2B5EF4-FFF2-40B4-BE49-F238E27FC236}">
                <a16:creationId xmlns:a16="http://schemas.microsoft.com/office/drawing/2014/main" id="{B116FD42-1707-46AF-955F-21E94FED5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18200" y="2948400"/>
            <a:ext cx="17348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都用自然语言说清楚。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3" name="Rectangle 40">
            <a:extLst xmlns:a="http://schemas.openxmlformats.org/drawingml/2006/main">
              <a:ext uri="{FF2B5EF4-FFF2-40B4-BE49-F238E27FC236}">
                <a16:creationId xmlns:a16="http://schemas.microsoft.com/office/drawing/2014/main" id="{F7B22CD2-D9E7-4A1A-9DA8-3C6164584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34240" y="3390840"/>
            <a:ext cx="37080" cy="8942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4" name="TextBox 41">
            <a:extLst xmlns:a="http://schemas.openxmlformats.org/drawingml/2006/main">
              <a:ext uri="{FF2B5EF4-FFF2-40B4-BE49-F238E27FC236}">
                <a16:creationId xmlns:a16="http://schemas.microsoft.com/office/drawing/2014/main" id="{5A598C88-A58C-4565-B351-E447091F7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17120" y="3457440"/>
            <a:ext cx="128628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结构负责精确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5" name="TextBox 42">
            <a:extLst xmlns:a="http://schemas.openxmlformats.org/drawingml/2006/main">
              <a:ext uri="{FF2B5EF4-FFF2-40B4-BE49-F238E27FC236}">
                <a16:creationId xmlns:a16="http://schemas.microsoft.com/office/drawing/2014/main" id="{F8FD1E9B-A3C0-4BD2-A881-82E68D6D1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18200" y="3767760"/>
            <a:ext cx="19072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参照件路径、图层来源、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6" name="TextBox 43">
            <a:extLst xmlns:a="http://schemas.openxmlformats.org/drawingml/2006/main">
              <a:ext uri="{FF2B5EF4-FFF2-40B4-BE49-F238E27FC236}">
                <a16:creationId xmlns:a16="http://schemas.microsoft.com/office/drawing/2014/main" id="{1499D5B2-4606-439B-8D9B-5F63F07B6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18200" y="3996360"/>
            <a:ext cx="19072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装配位置、保留与排除。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7" name="Rectangle 44">
            <a:extLst xmlns:a="http://schemas.openxmlformats.org/drawingml/2006/main">
              <a:ext uri="{FF2B5EF4-FFF2-40B4-BE49-F238E27FC236}">
                <a16:creationId xmlns:a16="http://schemas.microsoft.com/office/drawing/2014/main" id="{42317B01-41C4-49BF-A4AD-040D2C83F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34240" y="4438800"/>
            <a:ext cx="377100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8" name="TextBox 45">
            <a:extLst xmlns:a="http://schemas.openxmlformats.org/drawingml/2006/main">
              <a:ext uri="{FF2B5EF4-FFF2-40B4-BE49-F238E27FC236}">
                <a16:creationId xmlns:a16="http://schemas.microsoft.com/office/drawing/2014/main" id="{57545CE5-A9C6-4443-B821-B740E8DC4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18200" y="4624920"/>
            <a:ext cx="207972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两者缺一不可：只有结构，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9" name="TextBox 46">
            <a:extLst xmlns:a="http://schemas.openxmlformats.org/drawingml/2006/main">
              <a:ext uri="{FF2B5EF4-FFF2-40B4-BE49-F238E27FC236}">
                <a16:creationId xmlns:a16="http://schemas.microsoft.com/office/drawing/2014/main" id="{E41929C2-5DE3-4F67-B746-0C96FD286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18200" y="4853520"/>
            <a:ext cx="22518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模型不知道意图；只有描述，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0" name="TextBox 47">
            <a:extLst xmlns:a="http://schemas.openxmlformats.org/drawingml/2006/main">
              <a:ext uri="{FF2B5EF4-FFF2-40B4-BE49-F238E27FC236}">
                <a16:creationId xmlns:a16="http://schemas.microsoft.com/office/drawing/2014/main" id="{64969D1A-2C16-41C4-896B-AC4C370C6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18200" y="5082120"/>
            <a:ext cx="156276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系统无法精确定位。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1" name="TextBox 48">
            <a:extLst xmlns:a="http://schemas.openxmlformats.org/drawingml/2006/main">
              <a:ext uri="{FF2B5EF4-FFF2-40B4-BE49-F238E27FC236}">
                <a16:creationId xmlns:a16="http://schemas.microsoft.com/office/drawing/2014/main" id="{80565BE4-6CD6-47BA-8C68-8D825BD0E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18200" y="5501160"/>
            <a:ext cx="24242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这也是蓝图写起来不难的原因。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3" name="Rectangle 50">
            <a:extLst xmlns:a="http://schemas.openxmlformats.org/drawingml/2006/main">
              <a:ext uri="{FF2B5EF4-FFF2-40B4-BE49-F238E27FC236}">
                <a16:creationId xmlns:a16="http://schemas.microsoft.com/office/drawing/2014/main" id="{97CB4C95-1B30-4D55-9C69-085616D1B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6058080"/>
            <a:ext cx="3708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4" name="TextBox 51">
            <a:extLst xmlns:a="http://schemas.openxmlformats.org/drawingml/2006/main">
              <a:ext uri="{FF2B5EF4-FFF2-40B4-BE49-F238E27FC236}">
                <a16:creationId xmlns:a16="http://schemas.microsoft.com/office/drawing/2014/main" id="{4083D732-0393-4E62-8C3F-CD384F003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960" y="6127560"/>
            <a:ext cx="794556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运行时先复制参照件，只重新生成蓝图声明范围内的内容，再装回指定位置。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7" name="TextBox 54">
            <a:extLst xmlns:a="http://schemas.openxmlformats.org/drawingml/2006/main">
              <a:ext uri="{FF2B5EF4-FFF2-40B4-BE49-F238E27FC236}">
                <a16:creationId xmlns:a16="http://schemas.microsoft.com/office/drawing/2014/main" id="{C5DFDD4A-9CE6-4B84-9B9D-6D19B7CEE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22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8" name="REDACTED__blueprint-file-format">
            <a:extLst xmlns:a="http://schemas.openxmlformats.org/drawingml/2006/main">
              <a:ext uri="{FF2B5EF4-FFF2-40B4-BE49-F238E27FC236}">
                <a16:creationId xmlns:a16="http://schemas.microsoft.com/office/drawing/2014/main" id="{7B7BA1E3-FC78-45D9-A62D-C2C2D3BCF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76400"/>
            <a:ext cx="6667500" cy="419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44456423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09" name="TextBox 2">
            <a:extLst xmlns:a="http://schemas.openxmlformats.org/drawingml/2006/main">
              <a:ext uri="{FF2B5EF4-FFF2-40B4-BE49-F238E27FC236}">
                <a16:creationId xmlns:a16="http://schemas.microsoft.com/office/drawing/2014/main" id="{A82AC889-79E1-4E45-A6DE-976FDDA82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768204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白名单装配：能改的地方，少到可以数出来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0" name="Rectangle 3">
            <a:extLst xmlns:a="http://schemas.openxmlformats.org/drawingml/2006/main">
              <a:ext uri="{FF2B5EF4-FFF2-40B4-BE49-F238E27FC236}">
                <a16:creationId xmlns:a16="http://schemas.microsoft.com/office/drawing/2014/main" id="{45193434-8B87-464A-A43B-71C6568FC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191600" y="619200"/>
            <a:ext cx="8942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1" name="TextBox 4">
            <a:extLst xmlns:a="http://schemas.openxmlformats.org/drawingml/2006/main">
              <a:ext uri="{FF2B5EF4-FFF2-40B4-BE49-F238E27FC236}">
                <a16:creationId xmlns:a16="http://schemas.microsoft.com/office/drawing/2014/main" id="{0DE7B63F-610F-40C2-9D4E-FA35C18D4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285200" y="692640"/>
            <a:ext cx="707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Stage 4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2" name="TextBox 5">
            <a:extLst xmlns:a="http://schemas.openxmlformats.org/drawingml/2006/main">
              <a:ext uri="{FF2B5EF4-FFF2-40B4-BE49-F238E27FC236}">
                <a16:creationId xmlns:a16="http://schemas.microsoft.com/office/drawing/2014/main" id="{859881DE-B043-46E9-A6BF-80F158C12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154960" y="700560"/>
            <a:ext cx="3564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边界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3" name="Rectangle 7">
            <a:extLst xmlns:a="http://schemas.openxmlformats.org/drawingml/2006/main">
              <a:ext uri="{FF2B5EF4-FFF2-40B4-BE49-F238E27FC236}">
                <a16:creationId xmlns:a16="http://schemas.microsoft.com/office/drawing/2014/main" id="{5DB3E0F0-828D-483E-BADD-4F21BBEFA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5" name="TextBox 8">
            <a:extLst xmlns:a="http://schemas.openxmlformats.org/drawingml/2006/main">
              <a:ext uri="{FF2B5EF4-FFF2-40B4-BE49-F238E27FC236}">
                <a16:creationId xmlns:a16="http://schemas.microsoft.com/office/drawing/2014/main" id="{37CDA7FD-1E2D-4EEE-AEAE-AB69641B0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680" y="1470600"/>
            <a:ext cx="211104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四种装配器，每种只允许改写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6" name="Rectangle 9">
            <a:extLst xmlns:a="http://schemas.openxmlformats.org/drawingml/2006/main">
              <a:ext uri="{FF2B5EF4-FFF2-40B4-BE49-F238E27FC236}">
                <a16:creationId xmlns:a16="http://schemas.microsoft.com/office/drawing/2014/main" id="{5B047C82-F5D2-4F60-B99C-7D6AA5235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714680"/>
            <a:ext cx="628560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7" name="TextBox 10">
            <a:extLst xmlns:a="http://schemas.openxmlformats.org/drawingml/2006/main">
              <a:ext uri="{FF2B5EF4-FFF2-40B4-BE49-F238E27FC236}">
                <a16:creationId xmlns:a16="http://schemas.microsoft.com/office/drawing/2014/main" id="{BA8F6889-3B32-4238-8875-3F788A931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1911600"/>
            <a:ext cx="112608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Consolas"/>
                <a:ea typeface="Consolas"/>
                <a:cs typeface="Consolas"/>
              </a:rPr>
              <a:t>Layout-list 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8" name="TextBox 11">
            <a:extLst xmlns:a="http://schemas.openxmlformats.org/drawingml/2006/main">
              <a:ext uri="{FF2B5EF4-FFF2-40B4-BE49-F238E27FC236}">
                <a16:creationId xmlns:a16="http://schemas.microsoft.com/office/drawing/2014/main" id="{6B0D9DF0-2414-4CC3-8558-7E1EC3738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041640" y="1919880"/>
            <a:ext cx="20106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列表项指向哪个子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prefab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9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B5E384C6-1040-4067-8A86-4D8F24C62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228760"/>
            <a:ext cx="628560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0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0238F7A4-1D1A-4E8B-A27B-984C4B6B7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305080"/>
            <a:ext cx="6285600" cy="532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4F4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1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97B98A85-23CC-42CB-8341-CC0151B20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305080"/>
            <a:ext cx="27360" cy="5324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alpha val="50000"/>
            </a:schemeClr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3680" tIns="45000" rIns="1368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2" name="TextBox 15">
            <a:extLst xmlns:a="http://schemas.openxmlformats.org/drawingml/2006/main">
              <a:ext uri="{FF2B5EF4-FFF2-40B4-BE49-F238E27FC236}">
                <a16:creationId xmlns:a16="http://schemas.microsoft.com/office/drawing/2014/main" id="{7019C744-99CA-4711-94EA-D02E42792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1240" y="2502360"/>
            <a:ext cx="112608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1" u="none">
                <a:solidFill>
                  <a:schemeClr val="accent1"/>
                </a:solidFill>
                <a:latin typeface="Consolas"/>
                <a:ea typeface="Consolas"/>
                <a:cs typeface="Consolas"/>
              </a:rPr>
              <a:t>xcontrol-ref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3" name="TextBox 16">
            <a:extLst xmlns:a="http://schemas.openxmlformats.org/drawingml/2006/main">
              <a:ext uri="{FF2B5EF4-FFF2-40B4-BE49-F238E27FC236}">
                <a16:creationId xmlns:a16="http://schemas.microsoft.com/office/drawing/2014/main" id="{F9678F1D-4349-452E-AEA9-7DF04FD5A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041640" y="2415240"/>
            <a:ext cx="1690920" cy="19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挂点指向哪个子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prefab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4" name="TextBox 17">
            <a:extLst xmlns:a="http://schemas.openxmlformats.org/drawingml/2006/main">
              <a:ext uri="{FF2B5EF4-FFF2-40B4-BE49-F238E27FC236}">
                <a16:creationId xmlns:a16="http://schemas.microsoft.com/office/drawing/2014/main" id="{F368D091-F3F8-4D26-9DAF-819712572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042360" y="2640960"/>
            <a:ext cx="287496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挂点自身的位置、旋转、缩放不在白名单内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5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BFC991E3-69B7-402F-83C7-8E25CA92B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838600"/>
            <a:ext cx="628560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6" name="TextBox 19">
            <a:extLst xmlns:a="http://schemas.openxmlformats.org/drawingml/2006/main">
              <a:ext uri="{FF2B5EF4-FFF2-40B4-BE49-F238E27FC236}">
                <a16:creationId xmlns:a16="http://schemas.microsoft.com/office/drawing/2014/main" id="{5BC36955-7CC2-4210-BD8C-4CD718460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3035520"/>
            <a:ext cx="1157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Consolas"/>
                <a:ea typeface="Consolas"/>
                <a:cs typeface="Consolas"/>
              </a:rPr>
              <a:t>image-sprite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7" name="TextBox 20">
            <a:extLst xmlns:a="http://schemas.openxmlformats.org/drawingml/2006/main">
              <a:ext uri="{FF2B5EF4-FFF2-40B4-BE49-F238E27FC236}">
                <a16:creationId xmlns:a16="http://schemas.microsoft.com/office/drawing/2014/main" id="{1B387471-285C-4276-A3CE-E604358C7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041640" y="3043800"/>
            <a:ext cx="156276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一张图片的资源路径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8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413E347D-6F33-4EDF-869D-1606C1F68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3352680"/>
            <a:ext cx="628560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9" name="TextBox 22">
            <a:extLst xmlns:a="http://schemas.openxmlformats.org/drawingml/2006/main">
              <a:ext uri="{FF2B5EF4-FFF2-40B4-BE49-F238E27FC236}">
                <a16:creationId xmlns:a16="http://schemas.microsoft.com/office/drawing/2014/main" id="{5D17A5FC-BE26-42CA-89E7-91DF31467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3549960"/>
            <a:ext cx="112608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Consolas"/>
                <a:ea typeface="Consolas"/>
                <a:cs typeface="Consolas"/>
              </a:rPr>
              <a:t>Skin-bundle 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0" name="TextBox 23">
            <a:extLst xmlns:a="http://schemas.openxmlformats.org/drawingml/2006/main">
              <a:ext uri="{FF2B5EF4-FFF2-40B4-BE49-F238E27FC236}">
                <a16:creationId xmlns:a16="http://schemas.microsoft.com/office/drawing/2014/main" id="{34255CD4-DAA9-4D16-9B65-6CD1919A6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041640" y="3558240"/>
            <a:ext cx="19072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蓝图声明的背景层与字段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1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8A205CB1-411D-4398-82B6-87CE131DC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3867120"/>
            <a:ext cx="628560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2" name="TextBox 25">
            <a:extLst xmlns:a="http://schemas.openxmlformats.org/drawingml/2006/main">
              <a:ext uri="{FF2B5EF4-FFF2-40B4-BE49-F238E27FC236}">
                <a16:creationId xmlns:a16="http://schemas.microsoft.com/office/drawing/2014/main" id="{758BBE75-ADF0-460C-A0CE-836406876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320" y="4091400"/>
            <a:ext cx="31136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白名单之外的任何字段，装配器碰不到。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4" name="TextBox 27">
            <a:extLst xmlns:a="http://schemas.openxmlformats.org/drawingml/2006/main">
              <a:ext uri="{FF2B5EF4-FFF2-40B4-BE49-F238E27FC236}">
                <a16:creationId xmlns:a16="http://schemas.microsoft.com/office/drawing/2014/main" id="{826AB1EF-D97C-4D4D-81F6-8B935C1A7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51720" y="1440000"/>
            <a:ext cx="162648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一次真实装配的改动量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5" name="Rectangle 28">
            <a:extLst xmlns:a="http://schemas.openxmlformats.org/drawingml/2006/main">
              <a:ext uri="{FF2B5EF4-FFF2-40B4-BE49-F238E27FC236}">
                <a16:creationId xmlns:a16="http://schemas.microsoft.com/office/drawing/2014/main" id="{7B14F4D4-129D-49FB-BE8C-F10CE51FE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57840" y="1684080"/>
            <a:ext cx="3961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6" name="TextBox 29">
            <a:extLst xmlns:a="http://schemas.openxmlformats.org/drawingml/2006/main">
              <a:ext uri="{FF2B5EF4-FFF2-40B4-BE49-F238E27FC236}">
                <a16:creationId xmlns:a16="http://schemas.microsoft.com/office/drawing/2014/main" id="{6A4F2CB1-4782-49FE-A8DB-76BBF6471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39480" y="1847880"/>
            <a:ext cx="1154880" cy="703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36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5319</a:t>
            </a:r>
            <a:endParaRPr sz="3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7" name="TextBox 30">
            <a:extLst xmlns:a="http://schemas.openxmlformats.org/drawingml/2006/main">
              <a:ext uri="{FF2B5EF4-FFF2-40B4-BE49-F238E27FC236}">
                <a16:creationId xmlns:a16="http://schemas.microsoft.com/office/drawing/2014/main" id="{7BD70169-61B1-4E48-8ABD-77B541AFF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93640" y="2082600"/>
            <a:ext cx="76068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行 </a:t>
            </a:r>
            <a:r>
              <a:rPr sz="14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JSON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8" name="TextBox 31">
            <a:extLst xmlns:a="http://schemas.openxmlformats.org/drawingml/2006/main">
              <a:ext uri="{FF2B5EF4-FFF2-40B4-BE49-F238E27FC236}">
                <a16:creationId xmlns:a16="http://schemas.microsoft.com/office/drawing/2014/main" id="{8E635DAA-B790-40CE-90CF-DEE7DE70A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98960" y="2450520"/>
            <a:ext cx="1160640" cy="34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250" b="0" u="none">
                <a:solidFill>
                  <a:schemeClr val="accent5"/>
                </a:solidFill>
                <a:latin typeface="Arial"/>
                <a:ea typeface="Arial"/>
                <a:cs typeface="Arial"/>
              </a:rPr>
              <a:t>            ↓</a:t>
            </a:r>
            <a:endParaRPr sz="22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9" name="TextBox 32">
            <a:extLst xmlns:a="http://schemas.openxmlformats.org/drawingml/2006/main">
              <a:ext uri="{FF2B5EF4-FFF2-40B4-BE49-F238E27FC236}">
                <a16:creationId xmlns:a16="http://schemas.microsoft.com/office/drawing/2014/main" id="{2496432D-ED9A-4F76-BF02-BD715D563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39480" y="2724120"/>
            <a:ext cx="595080" cy="703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36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19</a:t>
            </a:r>
            <a:endParaRPr sz="3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0" name="TextBox 33">
            <a:extLst xmlns:a="http://schemas.openxmlformats.org/drawingml/2006/main">
              <a:ext uri="{FF2B5EF4-FFF2-40B4-BE49-F238E27FC236}">
                <a16:creationId xmlns:a16="http://schemas.microsoft.com/office/drawing/2014/main" id="{1003D47F-87BD-41D6-98FD-F97F6BB4B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60120" y="2958840"/>
            <a:ext cx="116028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个字段被改写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1" name="Rectangle 34">
            <a:extLst xmlns:a="http://schemas.openxmlformats.org/drawingml/2006/main">
              <a:ext uri="{FF2B5EF4-FFF2-40B4-BE49-F238E27FC236}">
                <a16:creationId xmlns:a16="http://schemas.microsoft.com/office/drawing/2014/main" id="{70D31860-6D1D-495B-A00E-3C619EAE3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57840" y="3360240"/>
            <a:ext cx="3961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2" name="TextBox 35">
            <a:extLst xmlns:a="http://schemas.openxmlformats.org/drawingml/2006/main">
              <a:ext uri="{FF2B5EF4-FFF2-40B4-BE49-F238E27FC236}">
                <a16:creationId xmlns:a16="http://schemas.microsoft.com/office/drawing/2014/main" id="{12A22FBD-8A40-488A-B7F7-1FBC6E4EC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51360" y="3565440"/>
            <a:ext cx="3333600" cy="571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ts val="2251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背景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12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条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六个挂点各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1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条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列表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1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条 </a:t>
            </a:r>
            <a:br/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其余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5300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行逐字节未动。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3" name="TextBox 36">
            <a:extLst xmlns:a="http://schemas.openxmlformats.org/drawingml/2006/main">
              <a:ext uri="{FF2B5EF4-FFF2-40B4-BE49-F238E27FC236}">
                <a16:creationId xmlns:a16="http://schemas.microsoft.com/office/drawing/2014/main" id="{711621E0-AA14-4C75-8BEA-BFE5A1689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51360" y="4156200"/>
            <a:ext cx="32234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挂点的 </a:t>
            </a:r>
            <a:r>
              <a:rPr sz="128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transform </a:t>
            </a:r>
            <a:r>
              <a:rPr sz="128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装配前后完全一致。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4" name="Rectangle 38">
            <a:extLst xmlns:a="http://schemas.openxmlformats.org/drawingml/2006/main">
              <a:ext uri="{FF2B5EF4-FFF2-40B4-BE49-F238E27FC236}">
                <a16:creationId xmlns:a16="http://schemas.microsoft.com/office/drawing/2014/main" id="{065763D6-F70A-49CA-B6FE-47C47B964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2428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6" name="Rectangle 39">
            <a:extLst xmlns:a="http://schemas.openxmlformats.org/drawingml/2006/main">
              <a:ext uri="{FF2B5EF4-FFF2-40B4-BE49-F238E27FC236}">
                <a16:creationId xmlns:a16="http://schemas.microsoft.com/office/drawing/2014/main" id="{0B97EFAB-5A7F-42AB-8C35-1D43606B4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4991040"/>
            <a:ext cx="37080" cy="12751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7" name="TextBox 40">
            <a:extLst xmlns:a="http://schemas.openxmlformats.org/drawingml/2006/main">
              <a:ext uri="{FF2B5EF4-FFF2-40B4-BE49-F238E27FC236}">
                <a16:creationId xmlns:a16="http://schemas.microsoft.com/office/drawing/2014/main" id="{1C9C5EC3-79D7-4D36-AD69-82FA4DEDC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240" y="5101560"/>
            <a:ext cx="3429720" cy="274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白名单控制了模型能够修改的范围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8" name="TextBox 41">
            <a:extLst xmlns:a="http://schemas.openxmlformats.org/drawingml/2006/main">
              <a:ext uri="{FF2B5EF4-FFF2-40B4-BE49-F238E27FC236}">
                <a16:creationId xmlns:a16="http://schemas.microsoft.com/office/drawing/2014/main" id="{2EA13A58-7036-48B3-AB90-745191CB3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9040" y="5523120"/>
            <a:ext cx="920808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即使模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型判断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错误，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它能破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坏的范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围也只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有这十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几个字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段——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已有工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程的节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点结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构、布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局和逻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辑接口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不受影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响。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9" name="TextBox 42">
            <a:extLst xmlns:a="http://schemas.openxmlformats.org/drawingml/2006/main">
              <a:ext uri="{FF2B5EF4-FFF2-40B4-BE49-F238E27FC236}">
                <a16:creationId xmlns:a16="http://schemas.microsoft.com/office/drawing/2014/main" id="{01F56278-5A24-4AFD-B31D-C0773F577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9040" y="5846760"/>
            <a:ext cx="670392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这和前面用编译器约束最终文件，是同一个思路：把模型的动作空间缩到最小。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2" name="TextBox 45">
            <a:extLst xmlns:a="http://schemas.openxmlformats.org/drawingml/2006/main">
              <a:ext uri="{FF2B5EF4-FFF2-40B4-BE49-F238E27FC236}">
                <a16:creationId xmlns:a16="http://schemas.microsoft.com/office/drawing/2014/main" id="{21781B8D-2654-4CC4-B9F8-FB59AC3BE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23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9243514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54" name="TextBox 2">
            <a:extLst xmlns:a="http://schemas.openxmlformats.org/drawingml/2006/main">
              <a:ext uri="{FF2B5EF4-FFF2-40B4-BE49-F238E27FC236}">
                <a16:creationId xmlns:a16="http://schemas.microsoft.com/office/drawing/2014/main" id="{C214DD88-5FED-4BEB-A6AF-C070D0319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11560"/>
            <a:ext cx="405648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现在这套系统能做什么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5" name="Rectangle 3">
            <a:extLst xmlns:a="http://schemas.openxmlformats.org/drawingml/2006/main">
              <a:ext uri="{FF2B5EF4-FFF2-40B4-BE49-F238E27FC236}">
                <a16:creationId xmlns:a16="http://schemas.microsoft.com/office/drawing/2014/main" id="{A114CB57-E8E0-46B9-AC53-9CB55E447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87080" y="561960"/>
            <a:ext cx="95148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6" name="TextBox 4">
            <a:extLst xmlns:a="http://schemas.openxmlformats.org/drawingml/2006/main">
              <a:ext uri="{FF2B5EF4-FFF2-40B4-BE49-F238E27FC236}">
                <a16:creationId xmlns:a16="http://schemas.microsoft.com/office/drawing/2014/main" id="{D94E721D-6065-4094-8E1D-E4C98735B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74560" y="635400"/>
            <a:ext cx="7758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工作小结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7" name="TextBox 5">
            <a:extLst xmlns:a="http://schemas.openxmlformats.org/drawingml/2006/main">
              <a:ext uri="{FF2B5EF4-FFF2-40B4-BE49-F238E27FC236}">
                <a16:creationId xmlns:a16="http://schemas.microsoft.com/office/drawing/2014/main" id="{607BE63D-61FF-42FD-A07C-87B986840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465920" y="643320"/>
            <a:ext cx="10458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现在能做什么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570913F3-5276-4D66-BC2F-8A600FE03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6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0" name="TextBox 8">
            <a:extLst xmlns:a="http://schemas.openxmlformats.org/drawingml/2006/main">
              <a:ext uri="{FF2B5EF4-FFF2-40B4-BE49-F238E27FC236}">
                <a16:creationId xmlns:a16="http://schemas.microsoft.com/office/drawing/2014/main" id="{DDFBD6CE-51F7-42DC-93AD-B07888923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680" y="1299240"/>
            <a:ext cx="294300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四类页面的真实产出 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· 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均在编辑器中打开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4" name="TextBox 12">
            <a:extLst xmlns:a="http://schemas.openxmlformats.org/drawingml/2006/main">
              <a:ext uri="{FF2B5EF4-FFF2-40B4-BE49-F238E27FC236}">
                <a16:creationId xmlns:a16="http://schemas.microsoft.com/office/drawing/2014/main" id="{2BE48BAD-5700-4AD9-B293-C308129D7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28120" y="1299240"/>
            <a:ext cx="98028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一次完整运行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5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4381A865-2FB3-4DDC-A0E7-536E68C20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34240" y="1562040"/>
            <a:ext cx="3771000" cy="1446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4F4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6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BCAC1142-2F1B-4013-9B6C-BA47C64CA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34240" y="1562040"/>
            <a:ext cx="27360" cy="14468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alpha val="50000"/>
            </a:schemeClr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3680" tIns="45000" rIns="1368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7" name="TextBox 15">
            <a:extLst xmlns:a="http://schemas.openxmlformats.org/drawingml/2006/main">
              <a:ext uri="{FF2B5EF4-FFF2-40B4-BE49-F238E27FC236}">
                <a16:creationId xmlns:a16="http://schemas.microsoft.com/office/drawing/2014/main" id="{52DE4F7A-6AAD-4099-9107-C9FD4B4BE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55640" y="1731960"/>
            <a:ext cx="233604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输入　一份设计稿 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+ 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一句话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8" name="TextBox 16">
            <a:extLst xmlns:a="http://schemas.openxmlformats.org/drawingml/2006/main">
              <a:ext uri="{FF2B5EF4-FFF2-40B4-BE49-F238E27FC236}">
                <a16:creationId xmlns:a16="http://schemas.microsoft.com/office/drawing/2014/main" id="{BBBE6C8C-E3DC-4CB4-B479-743ABC51D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55640" y="2075040"/>
            <a:ext cx="2244600" cy="21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运行　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28 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步，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3 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步调模型 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9" name="TextBox 17">
            <a:extLst xmlns:a="http://schemas.openxmlformats.org/drawingml/2006/main">
              <a:ext uri="{FF2B5EF4-FFF2-40B4-BE49-F238E27FC236}">
                <a16:creationId xmlns:a16="http://schemas.microsoft.com/office/drawing/2014/main" id="{E9CEFB88-02A8-4EC9-AA5C-25179685E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55640" y="2417760"/>
            <a:ext cx="178164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耗时　典型 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1–2 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分钟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0" name="TextBox 18">
            <a:extLst xmlns:a="http://schemas.openxmlformats.org/drawingml/2006/main">
              <a:ext uri="{FF2B5EF4-FFF2-40B4-BE49-F238E27FC236}">
                <a16:creationId xmlns:a16="http://schemas.microsoft.com/office/drawing/2014/main" id="{5B2621F2-D527-41C1-B2FB-CB7C4258B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55640" y="2760840"/>
            <a:ext cx="280332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产出　主件 </a:t>
            </a:r>
            <a:r>
              <a:rPr sz="142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+ </a:t>
            </a:r>
            <a:r>
              <a:rPr sz="142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子 </a:t>
            </a:r>
            <a:r>
              <a:rPr sz="142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prefab + </a:t>
            </a:r>
            <a:r>
              <a:rPr sz="142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资源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2" name="TextBox 20">
            <a:extLst xmlns:a="http://schemas.openxmlformats.org/drawingml/2006/main">
              <a:ext uri="{FF2B5EF4-FFF2-40B4-BE49-F238E27FC236}">
                <a16:creationId xmlns:a16="http://schemas.microsoft.com/office/drawing/2014/main" id="{4EB8385D-3C8A-49FB-BF3B-F11052B96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28120" y="3375720"/>
            <a:ext cx="114192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已覆盖四类页面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3" name="TextBox 21">
            <a:extLst xmlns:a="http://schemas.openxmlformats.org/drawingml/2006/main">
              <a:ext uri="{FF2B5EF4-FFF2-40B4-BE49-F238E27FC236}">
                <a16:creationId xmlns:a16="http://schemas.microsoft.com/office/drawing/2014/main" id="{75FEB18D-2E2A-48EB-BE73-E240075ED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27400" y="3664440"/>
            <a:ext cx="222084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周签到三格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活动入口三卡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4" name="TextBox 22">
            <a:extLst xmlns:a="http://schemas.openxmlformats.org/drawingml/2006/main">
              <a:ext uri="{FF2B5EF4-FFF2-40B4-BE49-F238E27FC236}">
                <a16:creationId xmlns:a16="http://schemas.microsoft.com/office/drawing/2014/main" id="{67C0DB78-2D43-4268-8A18-F7C8CAB13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27400" y="3930840"/>
            <a:ext cx="222084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活动入口拼图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赛季里程碑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5" name="TextBox 23">
            <a:extLst xmlns:a="http://schemas.openxmlformats.org/drawingml/2006/main">
              <a:ext uri="{FF2B5EF4-FFF2-40B4-BE49-F238E27FC236}">
                <a16:creationId xmlns:a16="http://schemas.microsoft.com/office/drawing/2014/main" id="{9027F29F-CA4B-48F4-901C-3443C67F6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27760" y="4205880"/>
            <a:ext cx="276876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同一张蓝图可反复用在同类页面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上。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7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BDBCF113-6A2A-4133-AA0B-2DF842C91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34240" y="4667400"/>
            <a:ext cx="37080" cy="6847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8" name="TextBox 26">
            <a:extLst xmlns:a="http://schemas.openxmlformats.org/drawingml/2006/main">
              <a:ext uri="{FF2B5EF4-FFF2-40B4-BE49-F238E27FC236}">
                <a16:creationId xmlns:a16="http://schemas.microsoft.com/office/drawing/2014/main" id="{94B3F3B7-620F-4620-BE18-8CB19A35D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55640" y="4780080"/>
            <a:ext cx="202068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结构对不上就直接拒绝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9" name="TextBox 27">
            <a:extLst xmlns:a="http://schemas.openxmlformats.org/drawingml/2006/main">
              <a:ext uri="{FF2B5EF4-FFF2-40B4-BE49-F238E27FC236}">
                <a16:creationId xmlns:a16="http://schemas.microsoft.com/office/drawing/2014/main" id="{B8952F11-70D6-44DA-AD8F-3E6C21DE9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56360" y="5101200"/>
            <a:ext cx="36306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宁可停下来报错，也不交一个看起来对的产物。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0" name="Rectangle 29">
            <a:extLst xmlns:a="http://schemas.openxmlformats.org/drawingml/2006/main">
              <a:ext uri="{FF2B5EF4-FFF2-40B4-BE49-F238E27FC236}">
                <a16:creationId xmlns:a16="http://schemas.microsoft.com/office/drawing/2014/main" id="{A8EFF4E9-85AB-4C34-8CD5-5C45B6BF3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7684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2" name="Rectangle 30">
            <a:extLst xmlns:a="http://schemas.openxmlformats.org/drawingml/2006/main">
              <a:ext uri="{FF2B5EF4-FFF2-40B4-BE49-F238E27FC236}">
                <a16:creationId xmlns:a16="http://schemas.microsoft.com/office/drawing/2014/main" id="{C376CCEC-6A8C-4DEF-90D3-C398CF803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886360"/>
            <a:ext cx="37080" cy="3420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3" name="TextBox 31">
            <a:extLst xmlns:a="http://schemas.openxmlformats.org/drawingml/2006/main">
              <a:ext uri="{FF2B5EF4-FFF2-40B4-BE49-F238E27FC236}">
                <a16:creationId xmlns:a16="http://schemas.microsoft.com/office/drawing/2014/main" id="{D1861576-013D-4753-87E8-98EC06000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960" y="5974920"/>
            <a:ext cx="642276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把 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UIP 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手上重复的那段搭建工作，变成一次可复现的运行。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6" name="TextBox 34">
            <a:extLst xmlns:a="http://schemas.openxmlformats.org/drawingml/2006/main">
              <a:ext uri="{FF2B5EF4-FFF2-40B4-BE49-F238E27FC236}">
                <a16:creationId xmlns:a16="http://schemas.microsoft.com/office/drawing/2014/main" id="{9FDD7E4B-0AF4-4071-BAAF-2546CD6E6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24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7" name="REDACTED__real-ui-output-grid">
            <a:extLst xmlns:a="http://schemas.openxmlformats.org/drawingml/2006/main">
              <a:ext uri="{FF2B5EF4-FFF2-40B4-BE49-F238E27FC236}">
                <a16:creationId xmlns:a16="http://schemas.microsoft.com/office/drawing/2014/main" id="{9B560ED8-B019-44E1-AB91-61C53B947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43050"/>
            <a:ext cx="6667500" cy="384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94862254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88" name="TextBox 2">
            <a:extLst xmlns:a="http://schemas.openxmlformats.org/drawingml/2006/main">
              <a:ext uri="{FF2B5EF4-FFF2-40B4-BE49-F238E27FC236}">
                <a16:creationId xmlns:a16="http://schemas.microsoft.com/office/drawing/2014/main" id="{B5051026-3DCA-47C2-86C3-F1354AE07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11560"/>
            <a:ext cx="768204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四次迭代：每一次都在缩小模型的动作空间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9" name="Rectangle 3">
            <a:extLst xmlns:a="http://schemas.openxmlformats.org/drawingml/2006/main">
              <a:ext uri="{FF2B5EF4-FFF2-40B4-BE49-F238E27FC236}">
                <a16:creationId xmlns:a16="http://schemas.microsoft.com/office/drawing/2014/main" id="{72329BB7-7518-47EF-A30A-70113B17C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810720" y="561960"/>
            <a:ext cx="95148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0" name="TextBox 4">
            <a:extLst xmlns:a="http://schemas.openxmlformats.org/drawingml/2006/main">
              <a:ext uri="{FF2B5EF4-FFF2-40B4-BE49-F238E27FC236}">
                <a16:creationId xmlns:a16="http://schemas.microsoft.com/office/drawing/2014/main" id="{7F7304C6-60DD-41EB-A1A5-8A5D3920A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898560" y="635400"/>
            <a:ext cx="7758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工作小结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1" name="TextBox 5">
            <a:extLst xmlns:a="http://schemas.openxmlformats.org/drawingml/2006/main">
              <a:ext uri="{FF2B5EF4-FFF2-40B4-BE49-F238E27FC236}">
                <a16:creationId xmlns:a16="http://schemas.microsoft.com/office/drawing/2014/main" id="{7ADF502C-75FE-4805-A131-1D8ACE31A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810440" y="643320"/>
            <a:ext cx="7012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四次迭代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2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A48A428-6BBD-4526-AB10-2BACCAF16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6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4" name="TextBox 8">
            <a:extLst xmlns:a="http://schemas.openxmlformats.org/drawingml/2006/main">
              <a:ext uri="{FF2B5EF4-FFF2-40B4-BE49-F238E27FC236}">
                <a16:creationId xmlns:a16="http://schemas.microsoft.com/office/drawing/2014/main" id="{26D1DAE9-7C15-4100-9455-D68826CAE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0040" y="1269360"/>
            <a:ext cx="31176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阶段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5" name="TextBox 9">
            <a:extLst xmlns:a="http://schemas.openxmlformats.org/drawingml/2006/main">
              <a:ext uri="{FF2B5EF4-FFF2-40B4-BE49-F238E27FC236}">
                <a16:creationId xmlns:a16="http://schemas.microsoft.com/office/drawing/2014/main" id="{845B54BD-C1DB-4AFE-8BF4-57B966302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547000" y="1269360"/>
            <a:ext cx="76428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为什么要改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6" name="TextBox 10">
            <a:extLst xmlns:a="http://schemas.openxmlformats.org/drawingml/2006/main">
              <a:ext uri="{FF2B5EF4-FFF2-40B4-BE49-F238E27FC236}">
                <a16:creationId xmlns:a16="http://schemas.microsoft.com/office/drawing/2014/main" id="{95D8B4AF-6D93-4FD5-85F7-B7F1B096D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976000" y="1269360"/>
            <a:ext cx="61344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改了什么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7" name="TextBox 11">
            <a:extLst xmlns:a="http://schemas.openxmlformats.org/drawingml/2006/main">
              <a:ext uri="{FF2B5EF4-FFF2-40B4-BE49-F238E27FC236}">
                <a16:creationId xmlns:a16="http://schemas.microsoft.com/office/drawing/2014/main" id="{FCB3BA82-5844-4D21-80FD-BAA0FE812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614520" y="1269360"/>
            <a:ext cx="61344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单图耗时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8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C95F95D5-6420-4DB1-874A-515DA8F6C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48608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0" name="TextBox 14">
            <a:extLst xmlns:a="http://schemas.openxmlformats.org/drawingml/2006/main">
              <a:ext uri="{FF2B5EF4-FFF2-40B4-BE49-F238E27FC236}">
                <a16:creationId xmlns:a16="http://schemas.microsoft.com/office/drawing/2014/main" id="{DE5EA22D-B36E-4DC4-8799-8B4EDB41D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600" y="1713240"/>
            <a:ext cx="88632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Skill </a:t>
            </a:r>
            <a:r>
              <a:rPr sz="142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手册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1" name="TextBox 15">
            <a:extLst xmlns:a="http://schemas.openxmlformats.org/drawingml/2006/main">
              <a:ext uri="{FF2B5EF4-FFF2-40B4-BE49-F238E27FC236}">
                <a16:creationId xmlns:a16="http://schemas.microsoft.com/office/drawing/2014/main" id="{44CF807C-8235-4571-9181-7807C9EBA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546280" y="1729440"/>
            <a:ext cx="139032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生成的文件打不开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2" name="TextBox 16">
            <a:extLst xmlns:a="http://schemas.openxmlformats.org/drawingml/2006/main">
              <a:ext uri="{FF2B5EF4-FFF2-40B4-BE49-F238E27FC236}">
                <a16:creationId xmlns:a16="http://schemas.microsoft.com/office/drawing/2014/main" id="{623F5F14-6916-4B86-B6C6-23D8D25CD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975280" y="1729440"/>
            <a:ext cx="774720" cy="19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—— 起点 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3" name="TextBox 17">
            <a:extLst xmlns:a="http://schemas.openxmlformats.org/drawingml/2006/main">
              <a:ext uri="{FF2B5EF4-FFF2-40B4-BE49-F238E27FC236}">
                <a16:creationId xmlns:a16="http://schemas.microsoft.com/office/drawing/2014/main" id="{38501738-B9EF-451B-AFD9-1F0C4A60D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613080" y="1713240"/>
            <a:ext cx="97884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10–30 </a:t>
            </a:r>
            <a:r>
              <a:rPr sz="14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分钟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4" name="TextBox 18">
            <a:extLst xmlns:a="http://schemas.openxmlformats.org/drawingml/2006/main">
              <a:ext uri="{FF2B5EF4-FFF2-40B4-BE49-F238E27FC236}">
                <a16:creationId xmlns:a16="http://schemas.microsoft.com/office/drawing/2014/main" id="{1F240928-3D4B-400D-AA54-0E40E7D24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547000" y="1992960"/>
            <a:ext cx="253584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模型没见过 </a:t>
            </a: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uiprefab </a:t>
            </a: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格式，一定写错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5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896351BD-15DF-49D9-9394-AFE86F406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26692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7" name="TextBox 21">
            <a:extLst xmlns:a="http://schemas.openxmlformats.org/drawingml/2006/main">
              <a:ext uri="{FF2B5EF4-FFF2-40B4-BE49-F238E27FC236}">
                <a16:creationId xmlns:a16="http://schemas.microsoft.com/office/drawing/2014/main" id="{31D486F6-4FEB-4676-829F-DEDB9538A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600" y="2494080"/>
            <a:ext cx="89352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加一层 </a:t>
            </a:r>
            <a:r>
              <a:rPr sz="142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IR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8" name="TextBox 22">
            <a:extLst xmlns:a="http://schemas.openxmlformats.org/drawingml/2006/main">
              <a:ext uri="{FF2B5EF4-FFF2-40B4-BE49-F238E27FC236}">
                <a16:creationId xmlns:a16="http://schemas.microsoft.com/office/drawing/2014/main" id="{29E1ADDC-5C4B-4E0F-89D8-E8695F7C0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546280" y="2510280"/>
            <a:ext cx="17348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格式错误占掉一半时间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9" name="TextBox 23">
            <a:extLst xmlns:a="http://schemas.openxmlformats.org/drawingml/2006/main">
              <a:ext uri="{FF2B5EF4-FFF2-40B4-BE49-F238E27FC236}">
                <a16:creationId xmlns:a16="http://schemas.microsoft.com/office/drawing/2014/main" id="{4DB458DE-9854-43A4-AA45-85C9916C3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975280" y="2510280"/>
            <a:ext cx="156276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模型不再写最终文件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0" name="TextBox 24">
            <a:extLst xmlns:a="http://schemas.openxmlformats.org/drawingml/2006/main">
              <a:ext uri="{FF2B5EF4-FFF2-40B4-BE49-F238E27FC236}">
                <a16:creationId xmlns:a16="http://schemas.microsoft.com/office/drawing/2014/main" id="{83D3460F-9360-4BB4-9697-F0AB0A1F8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613080" y="2494080"/>
            <a:ext cx="97884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10–30 </a:t>
            </a:r>
            <a:r>
              <a:rPr sz="14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分钟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1" name="TextBox 25">
            <a:extLst xmlns:a="http://schemas.openxmlformats.org/drawingml/2006/main">
              <a:ext uri="{FF2B5EF4-FFF2-40B4-BE49-F238E27FC236}">
                <a16:creationId xmlns:a16="http://schemas.microsoft.com/office/drawing/2014/main" id="{C0C0A58D-6BD9-413C-B7EB-B991335D7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547000" y="2774160"/>
            <a:ext cx="386568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改写 </a:t>
            </a: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135 </a:t>
            </a: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行 </a:t>
            </a: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IR</a:t>
            </a: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，编译器生成 </a:t>
            </a: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2655 </a:t>
            </a: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行；但仍要反复回修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2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BAF6C32D-1272-42EE-A4B7-6DCCFCC8B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304812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4" name="TextBox 28">
            <a:extLst xmlns:a="http://schemas.openxmlformats.org/drawingml/2006/main">
              <a:ext uri="{FF2B5EF4-FFF2-40B4-BE49-F238E27FC236}">
                <a16:creationId xmlns:a16="http://schemas.microsoft.com/office/drawing/2014/main" id="{48C1BB3D-DAE9-48D4-9F4D-CC7F7DD29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600" y="3275280"/>
            <a:ext cx="121788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流程变成代码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5" name="TextBox 29">
            <a:extLst xmlns:a="http://schemas.openxmlformats.org/drawingml/2006/main">
              <a:ext uri="{FF2B5EF4-FFF2-40B4-BE49-F238E27FC236}">
                <a16:creationId xmlns:a16="http://schemas.microsoft.com/office/drawing/2014/main" id="{C3C9F7E9-6610-456B-A187-C44027CA0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546280" y="3291480"/>
            <a:ext cx="19072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同一张稿跑两次结果不同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6" name="TextBox 30">
            <a:extLst xmlns:a="http://schemas.openxmlformats.org/drawingml/2006/main">
              <a:ext uri="{FF2B5EF4-FFF2-40B4-BE49-F238E27FC236}">
                <a16:creationId xmlns:a16="http://schemas.microsoft.com/office/drawing/2014/main" id="{61E47022-CEB7-4D4E-8D48-80535EC03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975280" y="3291480"/>
            <a:ext cx="20970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54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节点，只有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10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个调模型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7" name="TextBox 31">
            <a:extLst xmlns:a="http://schemas.openxmlformats.org/drawingml/2006/main">
              <a:ext uri="{FF2B5EF4-FFF2-40B4-BE49-F238E27FC236}">
                <a16:creationId xmlns:a16="http://schemas.microsoft.com/office/drawing/2014/main" id="{CB20D15A-DE37-493E-ACA3-78F2E304F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613080" y="3275280"/>
            <a:ext cx="76860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3–5 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分钟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8" name="TextBox 32">
            <a:extLst xmlns:a="http://schemas.openxmlformats.org/drawingml/2006/main">
              <a:ext uri="{FF2B5EF4-FFF2-40B4-BE49-F238E27FC236}">
                <a16:creationId xmlns:a16="http://schemas.microsoft.com/office/drawing/2014/main" id="{C0AC5D3B-8680-4455-A85C-72C3DABB3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547000" y="3555360"/>
            <a:ext cx="197028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失败有归属，可复现、可恢复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9" name="Rectangle 33">
            <a:extLst xmlns:a="http://schemas.openxmlformats.org/drawingml/2006/main">
              <a:ext uri="{FF2B5EF4-FFF2-40B4-BE49-F238E27FC236}">
                <a16:creationId xmlns:a16="http://schemas.microsoft.com/office/drawing/2014/main" id="{A5717CF9-0C8C-44D4-B5D3-9BC795ABE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382896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1" name="Rectangle 35">
            <a:extLst xmlns:a="http://schemas.openxmlformats.org/drawingml/2006/main">
              <a:ext uri="{FF2B5EF4-FFF2-40B4-BE49-F238E27FC236}">
                <a16:creationId xmlns:a16="http://schemas.microsoft.com/office/drawing/2014/main" id="{6C192641-E1D1-48F7-B46A-67F612CC5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3905280"/>
            <a:ext cx="10819440" cy="722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4F4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2" name="Rectangle 36">
            <a:extLst xmlns:a="http://schemas.openxmlformats.org/drawingml/2006/main">
              <a:ext uri="{FF2B5EF4-FFF2-40B4-BE49-F238E27FC236}">
                <a16:creationId xmlns:a16="http://schemas.microsoft.com/office/drawing/2014/main" id="{12AFC8C2-D4DA-4911-9838-15EF04A52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3905280"/>
            <a:ext cx="27360" cy="7228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alpha val="50000"/>
            </a:schemeClr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3680" tIns="45000" rIns="1368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3" name="TextBox 37">
            <a:extLst xmlns:a="http://schemas.openxmlformats.org/drawingml/2006/main">
              <a:ext uri="{FF2B5EF4-FFF2-40B4-BE49-F238E27FC236}">
                <a16:creationId xmlns:a16="http://schemas.microsoft.com/office/drawing/2014/main" id="{BC1655B4-E587-4701-A3DF-736A53B28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0880" y="4075200"/>
            <a:ext cx="121788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蓝图局部改写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4" name="TextBox 38">
            <a:extLst xmlns:a="http://schemas.openxmlformats.org/drawingml/2006/main">
              <a:ext uri="{FF2B5EF4-FFF2-40B4-BE49-F238E27FC236}">
                <a16:creationId xmlns:a16="http://schemas.microsoft.com/office/drawing/2014/main" id="{1811F8A1-A4A3-43C8-814D-336188D7E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546280" y="4091400"/>
            <a:ext cx="17348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真实项目很少从零新建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5" name="TextBox 39">
            <a:extLst xmlns:a="http://schemas.openxmlformats.org/drawingml/2006/main">
              <a:ext uri="{FF2B5EF4-FFF2-40B4-BE49-F238E27FC236}">
                <a16:creationId xmlns:a16="http://schemas.microsoft.com/office/drawing/2014/main" id="{21E951B6-4532-4141-97B9-1BC559661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975280" y="4091400"/>
            <a:ext cx="19072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白名单只放行十几个字段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6" name="TextBox 40">
            <a:extLst xmlns:a="http://schemas.openxmlformats.org/drawingml/2006/main">
              <a:ext uri="{FF2B5EF4-FFF2-40B4-BE49-F238E27FC236}">
                <a16:creationId xmlns:a16="http://schemas.microsoft.com/office/drawing/2014/main" id="{A831A71E-3F59-4BE4-B8D0-D335B25D3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613080" y="4075200"/>
            <a:ext cx="80640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1–2 </a:t>
            </a:r>
            <a:r>
              <a:rPr sz="142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分钟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7" name="TextBox 41">
            <a:extLst xmlns:a="http://schemas.openxmlformats.org/drawingml/2006/main">
              <a:ext uri="{FF2B5EF4-FFF2-40B4-BE49-F238E27FC236}">
                <a16:creationId xmlns:a16="http://schemas.microsoft.com/office/drawing/2014/main" id="{E497D5D9-538E-43F0-86BA-889CBA263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547000" y="4355280"/>
            <a:ext cx="287496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已有工程的结构、布局与逻辑接口全部保留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8" name="Rectangle 42">
            <a:extLst xmlns:a="http://schemas.openxmlformats.org/drawingml/2006/main">
              <a:ext uri="{FF2B5EF4-FFF2-40B4-BE49-F238E27FC236}">
                <a16:creationId xmlns:a16="http://schemas.microsoft.com/office/drawing/2014/main" id="{7CA6B6D4-9036-41BC-B96C-AB6EB3766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462924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0" name="Rectangle 44">
            <a:extLst xmlns:a="http://schemas.openxmlformats.org/drawingml/2006/main">
              <a:ext uri="{FF2B5EF4-FFF2-40B4-BE49-F238E27FC236}">
                <a16:creationId xmlns:a16="http://schemas.microsoft.com/office/drawing/2014/main" id="{1A9E689A-AAD1-42E7-8989-2FB2400EB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4838760"/>
            <a:ext cx="37080" cy="13896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1" name="TextBox 45">
            <a:extLst xmlns:a="http://schemas.openxmlformats.org/drawingml/2006/main">
              <a:ext uri="{FF2B5EF4-FFF2-40B4-BE49-F238E27FC236}">
                <a16:creationId xmlns:a16="http://schemas.microsoft.com/office/drawing/2014/main" id="{98BA0901-F4F3-4538-9A02-98E793B7B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4320" y="4971240"/>
            <a:ext cx="693720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这个</a:t>
            </a: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提升</a:t>
            </a: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不是</a:t>
            </a: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模型</a:t>
            </a: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变强</a:t>
            </a: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了—</a:t>
            </a: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—四</a:t>
            </a: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代方</a:t>
            </a: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案用</a:t>
            </a: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的是</a:t>
            </a: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同一</a:t>
            </a: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批模</a:t>
            </a: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型。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2" name="TextBox 46">
            <a:extLst xmlns:a="http://schemas.openxmlformats.org/drawingml/2006/main">
              <a:ext uri="{FF2B5EF4-FFF2-40B4-BE49-F238E27FC236}">
                <a16:creationId xmlns:a16="http://schemas.microsoft.com/office/drawing/2014/main" id="{A0D203A4-EDA7-4997-8DE4-DE9BE801D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6840" y="5400720"/>
            <a:ext cx="425484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变化的是我们提供了多少知识、让它做多少事。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3" name="TextBox 47">
            <a:extLst xmlns:a="http://schemas.openxmlformats.org/drawingml/2006/main">
              <a:ext uri="{FF2B5EF4-FFF2-40B4-BE49-F238E27FC236}">
                <a16:creationId xmlns:a16="http://schemas.microsoft.com/office/drawing/2014/main" id="{4B4777E2-9D03-438C-8958-73FE10182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6840" y="5800680"/>
            <a:ext cx="467892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每一次迭代，都是把确定的部分交给确定性代码。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6" name="TextBox 50">
            <a:extLst xmlns:a="http://schemas.openxmlformats.org/drawingml/2006/main">
              <a:ext uri="{FF2B5EF4-FFF2-40B4-BE49-F238E27FC236}">
                <a16:creationId xmlns:a16="http://schemas.microsoft.com/office/drawing/2014/main" id="{FE2DDABE-9E80-4AA7-B755-414F2E2B4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25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8502812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chemeClr val="accen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40" name="Freeform 2">
            <a:extLst xmlns:a="http://schemas.openxmlformats.org/drawingml/2006/main">
              <a:ext uri="{FF2B5EF4-FFF2-40B4-BE49-F238E27FC236}">
                <a16:creationId xmlns:a16="http://schemas.microsoft.com/office/drawing/2014/main" id="{F0680733-2FD5-4A55-B3D4-7A5EDA9C4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2171880"/>
            <a:ext cx="1713600" cy="468540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4685400"/>
              <a:gd name="textAreaBottom" fmla="*/ 4686480 h 4685400"/>
            </a:gdLst>
            <a:rect l="textAreaLeft" t="textAreaTop" r="textAreaRight" b="textAreaBottom"/>
            <a:pathLst>
              <a:path w="1714500" h="4686300">
                <a:moveTo>
                  <a:pt x="0" y="4686300"/>
                </a:moveTo>
                <a:lnTo>
                  <a:pt x="0" y="685800"/>
                </a:lnTo>
                <a:lnTo>
                  <a:pt x="1714500" y="0"/>
                </a:lnTo>
                <a:lnTo>
                  <a:pt x="1714500" y="4686300"/>
                </a:lnTo>
                <a:close/>
              </a:path>
            </a:pathLst>
          </a:custGeom>
          <a:noFill xmlns:a="http://schemas.openxmlformats.org/drawingml/2006/main"/>
          <a:ln xmlns:a="http://schemas.openxmlformats.org/drawingml/2006/main" w="14288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1" name="Freeform 3">
            <a:extLst xmlns:a="http://schemas.openxmlformats.org/drawingml/2006/main">
              <a:ext uri="{FF2B5EF4-FFF2-40B4-BE49-F238E27FC236}">
                <a16:creationId xmlns:a16="http://schemas.microsoft.com/office/drawing/2014/main" id="{EF786965-77DD-4A85-B10B-45CE071C3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06120" y="2171880"/>
            <a:ext cx="1713600" cy="468540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4685400"/>
              <a:gd name="textAreaBottom" fmla="*/ 4686480 h 4685400"/>
            </a:gdLst>
            <a:rect l="textAreaLeft" t="textAreaTop" r="textAreaRight" b="textAreaBottom"/>
            <a:pathLst>
              <a:path w="1714500" h="4686300">
                <a:moveTo>
                  <a:pt x="0" y="0"/>
                </a:moveTo>
                <a:lnTo>
                  <a:pt x="1714500" y="685800"/>
                </a:lnTo>
                <a:lnTo>
                  <a:pt x="1714500" y="4686300"/>
                </a:lnTo>
                <a:lnTo>
                  <a:pt x="0" y="4686300"/>
                </a:lnTo>
                <a:close/>
              </a:path>
            </a:pathLst>
          </a:custGeom>
          <a:noFill xmlns:a="http://schemas.openxmlformats.org/drawingml/2006/main"/>
          <a:ln xmlns:a="http://schemas.openxmlformats.org/drawingml/2006/main" w="14288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2" name="Freeform 4">
            <a:extLst xmlns:a="http://schemas.openxmlformats.org/drawingml/2006/main">
              <a:ext uri="{FF2B5EF4-FFF2-40B4-BE49-F238E27FC236}">
                <a16:creationId xmlns:a16="http://schemas.microsoft.com/office/drawing/2014/main" id="{C35F95A4-EA5D-4444-9216-E2DFDB1EF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293364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685800"/>
                </a:moveTo>
                <a:lnTo>
                  <a:pt x="1714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3" name="Freeform 5">
            <a:extLst xmlns:a="http://schemas.openxmlformats.org/drawingml/2006/main">
              <a:ext uri="{FF2B5EF4-FFF2-40B4-BE49-F238E27FC236}">
                <a16:creationId xmlns:a16="http://schemas.microsoft.com/office/drawing/2014/main" id="{D3C9AC65-8A0E-4D71-8925-444A04571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369576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685800"/>
                </a:moveTo>
                <a:lnTo>
                  <a:pt x="1714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4" name="Freeform 6">
            <a:extLst xmlns:a="http://schemas.openxmlformats.org/drawingml/2006/main">
              <a:ext uri="{FF2B5EF4-FFF2-40B4-BE49-F238E27FC236}">
                <a16:creationId xmlns:a16="http://schemas.microsoft.com/office/drawing/2014/main" id="{85ECADBA-13F1-4FCC-826B-6698D118A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445788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685800"/>
                </a:moveTo>
                <a:lnTo>
                  <a:pt x="1714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5" name="Freeform 7">
            <a:extLst xmlns:a="http://schemas.openxmlformats.org/drawingml/2006/main">
              <a:ext uri="{FF2B5EF4-FFF2-40B4-BE49-F238E27FC236}">
                <a16:creationId xmlns:a16="http://schemas.microsoft.com/office/drawing/2014/main" id="{DB9C0401-C6B4-48B1-B0B2-2912F1AB6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521964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685800"/>
                </a:moveTo>
                <a:lnTo>
                  <a:pt x="1714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6" name="Freeform 8">
            <a:extLst xmlns:a="http://schemas.openxmlformats.org/drawingml/2006/main">
              <a:ext uri="{FF2B5EF4-FFF2-40B4-BE49-F238E27FC236}">
                <a16:creationId xmlns:a16="http://schemas.microsoft.com/office/drawing/2014/main" id="{AE6FF36F-9641-46CC-B2F4-373C06C89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06120" y="293364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0"/>
                </a:moveTo>
                <a:lnTo>
                  <a:pt x="1714500" y="6858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7" name="Freeform 9">
            <a:extLst xmlns:a="http://schemas.openxmlformats.org/drawingml/2006/main">
              <a:ext uri="{FF2B5EF4-FFF2-40B4-BE49-F238E27FC236}">
                <a16:creationId xmlns:a16="http://schemas.microsoft.com/office/drawing/2014/main" id="{F26A01A0-5A69-4BB1-A946-8ABBB7FE2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06120" y="369576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0"/>
                </a:moveTo>
                <a:lnTo>
                  <a:pt x="1714500" y="6858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8" name="Freeform 10">
            <a:extLst xmlns:a="http://schemas.openxmlformats.org/drawingml/2006/main">
              <a:ext uri="{FF2B5EF4-FFF2-40B4-BE49-F238E27FC236}">
                <a16:creationId xmlns:a16="http://schemas.microsoft.com/office/drawing/2014/main" id="{7E5DBD13-D559-47C1-B777-F427AA03B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06120" y="445788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0"/>
                </a:moveTo>
                <a:lnTo>
                  <a:pt x="1714500" y="6858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9" name="Freeform 11">
            <a:extLst xmlns:a="http://schemas.openxmlformats.org/drawingml/2006/main">
              <a:ext uri="{FF2B5EF4-FFF2-40B4-BE49-F238E27FC236}">
                <a16:creationId xmlns:a16="http://schemas.microsoft.com/office/drawing/2014/main" id="{F2C4F781-AD77-4226-9D2A-D4C9A4FA0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48600" y="2514600"/>
            <a:ext cx="8280" cy="4342320"/>
          </a:xfrm>
          <a:custGeom xmlns:a="http://schemas.openxmlformats.org/drawingml/2006/main">
            <a:gdLst>
              <a:gd name="textAreaLeft" fmla="*/ 0 w 8280"/>
              <a:gd name="textAreaRight" fmla="*/ 9360 w 8280"/>
              <a:gd name="textAreaTop" fmla="*/ 0 h 4342320"/>
              <a:gd name="textAreaBottom" fmla="*/ 4343400 h 4342320"/>
            </a:gdLst>
            <a:rect l="textAreaLeft" t="textAreaTop" r="textAreaRight" b="textAreaBottom"/>
            <a:pathLst>
              <a:path w="9525" h="4343400">
                <a:moveTo>
                  <a:pt x="0" y="4343400"/>
                </a:move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0" name="Freeform 12">
            <a:extLst xmlns:a="http://schemas.openxmlformats.org/drawingml/2006/main">
              <a:ext uri="{FF2B5EF4-FFF2-40B4-BE49-F238E27FC236}">
                <a16:creationId xmlns:a16="http://schemas.microsoft.com/office/drawing/2014/main" id="{D31F7917-2DFB-4CD5-B519-E7A7642E6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763280" y="2514600"/>
            <a:ext cx="8280" cy="4342320"/>
          </a:xfrm>
          <a:custGeom xmlns:a="http://schemas.openxmlformats.org/drawingml/2006/main">
            <a:gdLst>
              <a:gd name="textAreaLeft" fmla="*/ 0 w 8280"/>
              <a:gd name="textAreaRight" fmla="*/ 9360 w 8280"/>
              <a:gd name="textAreaTop" fmla="*/ 0 h 4342320"/>
              <a:gd name="textAreaBottom" fmla="*/ 4343400 h 4342320"/>
            </a:gdLst>
            <a:rect l="textAreaLeft" t="textAreaTop" r="textAreaRight" b="textAreaBottom"/>
            <a:pathLst>
              <a:path w="9525" h="4343400">
                <a:moveTo>
                  <a:pt x="0" y="4343400"/>
                </a:move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2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A776B6B1-B157-42AB-9E78-77191E9D6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162080"/>
            <a:ext cx="58932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3" name="TextBox 15">
            <a:extLst xmlns:a="http://schemas.openxmlformats.org/drawingml/2006/main">
              <a:ext uri="{FF2B5EF4-FFF2-40B4-BE49-F238E27FC236}">
                <a16:creationId xmlns:a16="http://schemas.microsoft.com/office/drawing/2014/main" id="{0A1C7189-B5C0-4933-AB0A-EF26D4525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3800" y="1253160"/>
            <a:ext cx="3736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8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承上</a:t>
            </a:r>
            <a:endParaRPr sz="128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4" name="TextBox 16">
            <a:extLst xmlns:a="http://schemas.openxmlformats.org/drawingml/2006/main">
              <a:ext uri="{FF2B5EF4-FFF2-40B4-BE49-F238E27FC236}">
                <a16:creationId xmlns:a16="http://schemas.microsoft.com/office/drawing/2014/main" id="{E4C42D41-CFEF-4675-9A69-D5D7B2D1A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459080" y="1228680"/>
            <a:ext cx="508248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rgbClr val="FFFFFF">
                    <a:alpha val="88000"/>
                  </a:srgbClr>
                </a:solidFill>
                <a:latin typeface="Arial"/>
                <a:ea typeface="Arial"/>
                <a:cs typeface="Arial"/>
              </a:rPr>
              <a:t>四个阶段讲完了——下面是我从这些工作里得出来的判断。</a:t>
            </a:r>
            <a:endParaRPr sz="15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6" name="TextBox 18">
            <a:extLst xmlns:a="http://schemas.openxmlformats.org/drawingml/2006/main">
              <a:ext uri="{FF2B5EF4-FFF2-40B4-BE49-F238E27FC236}">
                <a16:creationId xmlns:a16="http://schemas.microsoft.com/office/drawing/2014/main" id="{4E00BCC4-FDBB-43B7-961B-D0FB64882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9640" y="1800000"/>
            <a:ext cx="545400" cy="64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3300" b="1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01</a:t>
            </a:r>
            <a:endParaRPr sz="33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7" name="TextBox 19">
            <a:extLst xmlns:a="http://schemas.openxmlformats.org/drawingml/2006/main">
              <a:ext uri="{FF2B5EF4-FFF2-40B4-BE49-F238E27FC236}">
                <a16:creationId xmlns:a16="http://schemas.microsoft.com/office/drawing/2014/main" id="{56DBBDD3-5C7A-4B24-B462-E80AEFDBA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46600" y="1881000"/>
            <a:ext cx="1397880" cy="497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550" b="0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问题定义</a:t>
            </a:r>
            <a:endParaRPr sz="255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8" name="TextBox 20">
            <a:extLst xmlns:a="http://schemas.openxmlformats.org/drawingml/2006/main">
              <a:ext uri="{FF2B5EF4-FFF2-40B4-BE49-F238E27FC236}">
                <a16:creationId xmlns:a16="http://schemas.microsoft.com/office/drawing/2014/main" id="{B3C3504F-5A70-432F-B083-C39113F44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9640" y="3228840"/>
            <a:ext cx="545400" cy="64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3300" b="1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02</a:t>
            </a:r>
            <a:endParaRPr sz="33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9" name="TextBox 21">
            <a:extLst xmlns:a="http://schemas.openxmlformats.org/drawingml/2006/main">
              <a:ext uri="{FF2B5EF4-FFF2-40B4-BE49-F238E27FC236}">
                <a16:creationId xmlns:a16="http://schemas.microsoft.com/office/drawing/2014/main" id="{25D5D981-E2DD-47EE-B912-61672BC29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46600" y="3309840"/>
            <a:ext cx="1397880" cy="497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550" b="0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工程实践</a:t>
            </a:r>
            <a:endParaRPr sz="255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0" name="TextBox 22">
            <a:extLst xmlns:a="http://schemas.openxmlformats.org/drawingml/2006/main">
              <a:ext uri="{FF2B5EF4-FFF2-40B4-BE49-F238E27FC236}">
                <a16:creationId xmlns:a16="http://schemas.microsoft.com/office/drawing/2014/main" id="{59A7801A-8B13-44A6-BE7D-5A40E1AD8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7480" y="4560480"/>
            <a:ext cx="690120" cy="817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42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  <a:endParaRPr sz="42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1" name="TextBox 23">
            <a:extLst xmlns:a="http://schemas.openxmlformats.org/drawingml/2006/main">
              <a:ext uri="{FF2B5EF4-FFF2-40B4-BE49-F238E27FC236}">
                <a16:creationId xmlns:a16="http://schemas.microsoft.com/office/drawing/2014/main" id="{48168EB9-50CB-4D24-8B56-EA883C638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42640" y="4600440"/>
            <a:ext cx="2364840" cy="64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33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结论与总结</a:t>
            </a:r>
            <a:endParaRPr sz="33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2" name="TextBox 24">
            <a:extLst xmlns:a="http://schemas.openxmlformats.org/drawingml/2006/main">
              <a:ext uri="{FF2B5EF4-FFF2-40B4-BE49-F238E27FC236}">
                <a16:creationId xmlns:a16="http://schemas.microsoft.com/office/drawing/2014/main" id="{5EBC8CDB-B8C2-444D-BAF2-2DD72CE76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52360" y="5145840"/>
            <a:ext cx="249840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5" name="TextBox 27">
            <a:extLst xmlns:a="http://schemas.openxmlformats.org/drawingml/2006/main">
              <a:ext uri="{FF2B5EF4-FFF2-40B4-BE49-F238E27FC236}">
                <a16:creationId xmlns:a16="http://schemas.microsoft.com/office/drawing/2014/main" id="{EC20D96C-18F6-4A72-BD78-FBB4A74E0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FFFFFF">
                    <a:alpha val="70000"/>
                  </a:srgbClr>
                </a:solidFill>
                <a:latin typeface="Arial"/>
                <a:ea typeface="Arial"/>
                <a:cs typeface="Arial"/>
              </a:rPr>
              <a:t>26</a:t>
            </a:r>
            <a:endParaRPr sz="105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484774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67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FEB11F4-B53E-4E88-85AD-209A0DA3E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33520"/>
            <a:ext cx="37080" cy="4179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8" name="TextBox 3">
            <a:extLst xmlns:a="http://schemas.openxmlformats.org/drawingml/2006/main">
              <a:ext uri="{FF2B5EF4-FFF2-40B4-BE49-F238E27FC236}">
                <a16:creationId xmlns:a16="http://schemas.microsoft.com/office/drawing/2014/main" id="{D1EED95B-509A-4C54-A2ED-1D222CB15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1840" y="568800"/>
            <a:ext cx="3250800" cy="433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控件应该如何复用？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9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6E2CA24-1616-402D-9B1C-0AB07E0A7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744200" y="619200"/>
            <a:ext cx="7610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0" name="TextBox 5">
            <a:extLst xmlns:a="http://schemas.openxmlformats.org/drawingml/2006/main">
              <a:ext uri="{FF2B5EF4-FFF2-40B4-BE49-F238E27FC236}">
                <a16:creationId xmlns:a16="http://schemas.microsoft.com/office/drawing/2014/main" id="{AEE2383D-CFE4-40BA-B98A-94D87A938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846440" y="692640"/>
            <a:ext cx="55656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判断 </a:t>
            </a: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1" name="Rectangle 7">
            <a:extLst xmlns:a="http://schemas.openxmlformats.org/drawingml/2006/main">
              <a:ext uri="{FF2B5EF4-FFF2-40B4-BE49-F238E27FC236}">
                <a16:creationId xmlns:a16="http://schemas.microsoft.com/office/drawing/2014/main" id="{97AE47FF-B98E-47C1-AE77-7FF732582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3" name="TextBox 8">
            <a:extLst xmlns:a="http://schemas.openxmlformats.org/drawingml/2006/main">
              <a:ext uri="{FF2B5EF4-FFF2-40B4-BE49-F238E27FC236}">
                <a16:creationId xmlns:a16="http://schemas.microsoft.com/office/drawing/2014/main" id="{F29F99F4-A49D-468B-A2A1-149758216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0040" y="1459800"/>
            <a:ext cx="46260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四条路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4" name="TextBox 9">
            <a:extLst xmlns:a="http://schemas.openxmlformats.org/drawingml/2006/main">
              <a:ext uri="{FF2B5EF4-FFF2-40B4-BE49-F238E27FC236}">
                <a16:creationId xmlns:a16="http://schemas.microsoft.com/office/drawing/2014/main" id="{09C39B3B-2CB9-4167-8115-AC194C27D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994920" y="1459800"/>
            <a:ext cx="31176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成本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5" name="TextBox 10">
            <a:extLst xmlns:a="http://schemas.openxmlformats.org/drawingml/2006/main">
              <a:ext uri="{FF2B5EF4-FFF2-40B4-BE49-F238E27FC236}">
                <a16:creationId xmlns:a16="http://schemas.microsoft.com/office/drawing/2014/main" id="{4810F32A-CB88-40C0-8C3A-69597B97A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137920" y="1459800"/>
            <a:ext cx="31176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问题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6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E0C32380-C973-47F3-9349-2B4A3634C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67652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8" name="TextBox 13">
            <a:extLst xmlns:a="http://schemas.openxmlformats.org/drawingml/2006/main">
              <a:ext uri="{FF2B5EF4-FFF2-40B4-BE49-F238E27FC236}">
                <a16:creationId xmlns:a16="http://schemas.microsoft.com/office/drawing/2014/main" id="{54EA2600-5094-4ED0-ADC2-93F5CA723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240" y="1914480"/>
            <a:ext cx="12258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大规模预训练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9" name="TextBox 14">
            <a:extLst xmlns:a="http://schemas.openxmlformats.org/drawingml/2006/main">
              <a:ext uri="{FF2B5EF4-FFF2-40B4-BE49-F238E27FC236}">
                <a16:creationId xmlns:a16="http://schemas.microsoft.com/office/drawing/2014/main" id="{FEC44B4E-42BA-4652-ADC7-FCAAAD783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993480" y="1930680"/>
            <a:ext cx="3762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最高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0" name="TextBox 15">
            <a:extLst xmlns:a="http://schemas.openxmlformats.org/drawingml/2006/main">
              <a:ext uri="{FF2B5EF4-FFF2-40B4-BE49-F238E27FC236}">
                <a16:creationId xmlns:a16="http://schemas.microsoft.com/office/drawing/2014/main" id="{C44A168E-D9D6-4A18-A8CC-5BAADA4B8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137200" y="1938960"/>
            <a:ext cx="345816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只有商业引擎有条件；即使他们目前也没解决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1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3C59213C-890E-4A0A-A3BB-0FCA26E65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286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3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6D7990B9-A71F-4E2D-8E18-1183C25FA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362320"/>
            <a:ext cx="10819440" cy="5324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4" name="TextBox 19">
            <a:extLst xmlns:a="http://schemas.openxmlformats.org/drawingml/2006/main">
              <a:ext uri="{FF2B5EF4-FFF2-40B4-BE49-F238E27FC236}">
                <a16:creationId xmlns:a16="http://schemas.microsoft.com/office/drawing/2014/main" id="{B02A034A-8BD7-4B3F-9F0F-5F25D4193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0520" y="2543040"/>
            <a:ext cx="107424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知识库注入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5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DAB97AA3-6395-424E-82E1-E447FB96C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362320" y="2533680"/>
            <a:ext cx="913320" cy="2275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6" name="TextBox 21">
            <a:extLst xmlns:a="http://schemas.openxmlformats.org/drawingml/2006/main">
              <a:ext uri="{FF2B5EF4-FFF2-40B4-BE49-F238E27FC236}">
                <a16:creationId xmlns:a16="http://schemas.microsoft.com/office/drawing/2014/main" id="{150D97AB-7F09-4EA6-9BFE-3568190C6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531520" y="2591640"/>
            <a:ext cx="57492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我们在做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7" name="TextBox 22">
            <a:extLst xmlns:a="http://schemas.openxmlformats.org/drawingml/2006/main">
              <a:ext uri="{FF2B5EF4-FFF2-40B4-BE49-F238E27FC236}">
                <a16:creationId xmlns:a16="http://schemas.microsoft.com/office/drawing/2014/main" id="{503915BA-121F-4F6B-B2CA-16291539C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993480" y="2559240"/>
            <a:ext cx="194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中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8" name="TextBox 23">
            <a:extLst xmlns:a="http://schemas.openxmlformats.org/drawingml/2006/main">
              <a:ext uri="{FF2B5EF4-FFF2-40B4-BE49-F238E27FC236}">
                <a16:creationId xmlns:a16="http://schemas.microsoft.com/office/drawing/2014/main" id="{F116B5B2-5406-4AF2-903B-A5467DC82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137200" y="2567520"/>
            <a:ext cx="353376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项目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prefab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数量多，全塞进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Context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会失控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9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1D790D20-D69C-447A-8664-FB2F9738B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89548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1" name="TextBox 26">
            <a:extLst xmlns:a="http://schemas.openxmlformats.org/drawingml/2006/main">
              <a:ext uri="{FF2B5EF4-FFF2-40B4-BE49-F238E27FC236}">
                <a16:creationId xmlns:a16="http://schemas.microsoft.com/office/drawing/2014/main" id="{0985DE60-D1BB-474F-B5B2-5387AD8D5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240" y="3133800"/>
            <a:ext cx="102384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多模态检索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2" name="TextBox 27">
            <a:extLst xmlns:a="http://schemas.openxmlformats.org/drawingml/2006/main">
              <a:ext uri="{FF2B5EF4-FFF2-40B4-BE49-F238E27FC236}">
                <a16:creationId xmlns:a16="http://schemas.microsoft.com/office/drawing/2014/main" id="{D4F3C5A7-4E86-4700-BCDA-33D69BF8D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993480" y="3150000"/>
            <a:ext cx="194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中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3" name="TextBox 28">
            <a:extLst xmlns:a="http://schemas.openxmlformats.org/drawingml/2006/main">
              <a:ext uri="{FF2B5EF4-FFF2-40B4-BE49-F238E27FC236}">
                <a16:creationId xmlns:a16="http://schemas.microsoft.com/office/drawing/2014/main" id="{ADF476DC-F8F0-4CFF-9A17-AF5FD98D3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137200" y="3157920"/>
            <a:ext cx="43196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补知识库短板：先找外观结构相近的资产，再读工程信息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4" name="Rectangle 29">
            <a:extLst xmlns:a="http://schemas.openxmlformats.org/drawingml/2006/main">
              <a:ext uri="{FF2B5EF4-FFF2-40B4-BE49-F238E27FC236}">
                <a16:creationId xmlns:a16="http://schemas.microsoft.com/office/drawing/2014/main" id="{411B71F6-C369-4508-BA8E-5FD17383F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350532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6" name="Rectangle 31">
            <a:extLst xmlns:a="http://schemas.openxmlformats.org/drawingml/2006/main">
              <a:ext uri="{FF2B5EF4-FFF2-40B4-BE49-F238E27FC236}">
                <a16:creationId xmlns:a16="http://schemas.microsoft.com/office/drawing/2014/main" id="{3B8C0D1F-D0DD-44FD-89E2-1D8F9CAEA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3589200"/>
            <a:ext cx="37080" cy="7610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7" name="TextBox 32">
            <a:extLst xmlns:a="http://schemas.openxmlformats.org/drawingml/2006/main">
              <a:ext uri="{FF2B5EF4-FFF2-40B4-BE49-F238E27FC236}">
                <a16:creationId xmlns:a16="http://schemas.microsoft.com/office/drawing/2014/main" id="{CF99CA44-DA4A-4218-BF1F-5C64D8025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8680" y="3751200"/>
            <a:ext cx="82188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前置标注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8" name="TextBox 33">
            <a:extLst xmlns:a="http://schemas.openxmlformats.org/drawingml/2006/main">
              <a:ext uri="{FF2B5EF4-FFF2-40B4-BE49-F238E27FC236}">
                <a16:creationId xmlns:a16="http://schemas.microsoft.com/office/drawing/2014/main" id="{52C4FBA2-421B-42BF-9A50-A186253A7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993480" y="3767400"/>
            <a:ext cx="3762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最低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9" name="TextBox 34">
            <a:extLst xmlns:a="http://schemas.openxmlformats.org/drawingml/2006/main">
              <a:ext uri="{FF2B5EF4-FFF2-40B4-BE49-F238E27FC236}">
                <a16:creationId xmlns:a16="http://schemas.microsoft.com/office/drawing/2014/main" id="{FA764A3A-6FF2-4F89-89DF-5582E0A98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137200" y="3775680"/>
            <a:ext cx="47336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效果最好，但没有消除工作，只是把 </a:t>
            </a:r>
            <a:r>
              <a:rPr sz="128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UIP </a:t>
            </a:r>
            <a:r>
              <a:rPr sz="128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的活推给了 </a:t>
            </a:r>
            <a:r>
              <a:rPr sz="128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GUI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0" name="TextBox 35">
            <a:extLst xmlns:a="http://schemas.openxmlformats.org/drawingml/2006/main">
              <a:ext uri="{FF2B5EF4-FFF2-40B4-BE49-F238E27FC236}">
                <a16:creationId xmlns:a16="http://schemas.microsoft.com/office/drawing/2014/main" id="{7792EB8D-856F-4E3D-BEDD-AAC6D8473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137920" y="4077360"/>
            <a:ext cx="485892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LLM </a:t>
            </a: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出现以前，这类方案已经出现过很多次，最后大多停在 </a:t>
            </a: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Demo </a:t>
            </a: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阶段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1" name="Rectangle 36">
            <a:extLst xmlns:a="http://schemas.openxmlformats.org/drawingml/2006/main">
              <a:ext uri="{FF2B5EF4-FFF2-40B4-BE49-F238E27FC236}">
                <a16:creationId xmlns:a16="http://schemas.microsoft.com/office/drawing/2014/main" id="{D654A034-7ED8-42F6-9926-64E5EE52E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435132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3" name="TextBox 38">
            <a:extLst xmlns:a="http://schemas.openxmlformats.org/drawingml/2006/main">
              <a:ext uri="{FF2B5EF4-FFF2-40B4-BE49-F238E27FC236}">
                <a16:creationId xmlns:a16="http://schemas.microsoft.com/office/drawing/2014/main" id="{AD478853-C6A2-4B9D-92CB-FDE050719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0040" y="4755240"/>
            <a:ext cx="302580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我看了一圈其他团队的方案，发现一个坐标轴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4" name="Freeform 39">
            <a:extLst xmlns:a="http://schemas.openxmlformats.org/drawingml/2006/main">
              <a:ext uri="{FF2B5EF4-FFF2-40B4-BE49-F238E27FC236}">
                <a16:creationId xmlns:a16="http://schemas.microsoft.com/office/drawing/2014/main" id="{376966EA-BCEC-4BC4-8CDE-5DA8DFBDC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523880" y="5295960"/>
            <a:ext cx="9238320" cy="8280"/>
          </a:xfrm>
          <a:custGeom xmlns:a="http://schemas.openxmlformats.org/drawingml/2006/main">
            <a:gdLst>
              <a:gd name="textAreaLeft" fmla="*/ 0 w 9238320"/>
              <a:gd name="textAreaRight" fmla="*/ 9239400 w 9238320"/>
              <a:gd name="textAreaTop" fmla="*/ 0 h 8280"/>
              <a:gd name="textAreaBottom" fmla="*/ 9360 h 8280"/>
            </a:gdLst>
            <a:rect l="textAreaLeft" t="textAreaTop" r="textAreaRight" b="textAreaBottom"/>
            <a:pathLst>
              <a:path w="9239250" h="9525">
                <a:moveTo>
                  <a:pt x="0" y="0"/>
                </a:moveTo>
                <a:lnTo>
                  <a:pt x="9239250" y="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14288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5" name="Ellipse 40">
            <a:extLst xmlns:a="http://schemas.openxmlformats.org/drawingml/2006/main">
              <a:ext uri="{FF2B5EF4-FFF2-40B4-BE49-F238E27FC236}">
                <a16:creationId xmlns:a16="http://schemas.microsoft.com/office/drawing/2014/main" id="{69306EC0-870E-4D40-9892-AB8EF541B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324160" y="5238720"/>
            <a:ext cx="113400" cy="11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56880" tIns="36000" rIns="56880" bIns="36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6" name="TextBox 41">
            <a:extLst xmlns:a="http://schemas.openxmlformats.org/drawingml/2006/main">
              <a:ext uri="{FF2B5EF4-FFF2-40B4-BE49-F238E27FC236}">
                <a16:creationId xmlns:a16="http://schemas.microsoft.com/office/drawing/2014/main" id="{80E1682C-DB9C-4DF7-8F93-A399DF187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971360" y="5052240"/>
            <a:ext cx="81900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项目组程序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7" name="TextBox 42">
            <a:extLst xmlns:a="http://schemas.openxmlformats.org/drawingml/2006/main">
              <a:ext uri="{FF2B5EF4-FFF2-40B4-BE49-F238E27FC236}">
                <a16:creationId xmlns:a16="http://schemas.microsoft.com/office/drawing/2014/main" id="{21B6DFF2-9401-4732-9DAF-ED35761E8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22480" y="5411160"/>
            <a:ext cx="71640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知识库注入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8" name="Ellipse 43">
            <a:extLst xmlns:a="http://schemas.openxmlformats.org/drawingml/2006/main">
              <a:ext uri="{FF2B5EF4-FFF2-40B4-BE49-F238E27FC236}">
                <a16:creationId xmlns:a16="http://schemas.microsoft.com/office/drawing/2014/main" id="{F23E9395-596D-45D9-A09D-7AB95013B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419720" y="5238720"/>
            <a:ext cx="113400" cy="11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56880" tIns="36000" rIns="56880" bIns="36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9" name="TextBox 44">
            <a:extLst xmlns:a="http://schemas.openxmlformats.org/drawingml/2006/main">
              <a:ext uri="{FF2B5EF4-FFF2-40B4-BE49-F238E27FC236}">
                <a16:creationId xmlns:a16="http://schemas.microsoft.com/office/drawing/2014/main" id="{F295F82E-8424-4A03-B89E-021874206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09200" y="5052240"/>
            <a:ext cx="33408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我们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0" name="TextBox 45">
            <a:extLst xmlns:a="http://schemas.openxmlformats.org/drawingml/2006/main">
              <a:ext uri="{FF2B5EF4-FFF2-40B4-BE49-F238E27FC236}">
                <a16:creationId xmlns:a16="http://schemas.microsoft.com/office/drawing/2014/main" id="{59D19FE3-A790-4C41-BE64-EE04C6A1E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036680" y="5411160"/>
            <a:ext cx="87876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知识库 </a:t>
            </a: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+ </a:t>
            </a: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检索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1" name="Ellipse 46">
            <a:extLst xmlns:a="http://schemas.openxmlformats.org/drawingml/2006/main">
              <a:ext uri="{FF2B5EF4-FFF2-40B4-BE49-F238E27FC236}">
                <a16:creationId xmlns:a16="http://schemas.microsoft.com/office/drawing/2014/main" id="{7DD65B93-2F76-4648-BF21-E215F28D9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372440" y="5238720"/>
            <a:ext cx="113400" cy="11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A8A8A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56880" tIns="36000" rIns="56880" bIns="36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2" name="TextBox 47">
            <a:extLst xmlns:a="http://schemas.openxmlformats.org/drawingml/2006/main">
              <a:ext uri="{FF2B5EF4-FFF2-40B4-BE49-F238E27FC236}">
                <a16:creationId xmlns:a16="http://schemas.microsoft.com/office/drawing/2014/main" id="{9ECB0940-1FF1-4CBD-9727-5B5E6CDE1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180920" y="5052240"/>
            <a:ext cx="49572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工具组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3" name="TextBox 48">
            <a:extLst xmlns:a="http://schemas.openxmlformats.org/drawingml/2006/main">
              <a:ext uri="{FF2B5EF4-FFF2-40B4-BE49-F238E27FC236}">
                <a16:creationId xmlns:a16="http://schemas.microsoft.com/office/drawing/2014/main" id="{52FAAF9E-D026-40B2-95C0-C19E7071F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141320" y="5411160"/>
            <a:ext cx="57492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预先标注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4" name="Ellipse 49">
            <a:extLst xmlns:a="http://schemas.openxmlformats.org/drawingml/2006/main">
              <a:ext uri="{FF2B5EF4-FFF2-40B4-BE49-F238E27FC236}">
                <a16:creationId xmlns:a16="http://schemas.microsoft.com/office/drawing/2014/main" id="{372BBB4B-A78F-491F-A909-43C7B1A37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896320" y="5238720"/>
            <a:ext cx="113400" cy="11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A8A8A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56880" tIns="36000" rIns="56880" bIns="36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5" name="TextBox 50">
            <a:extLst xmlns:a="http://schemas.openxmlformats.org/drawingml/2006/main">
              <a:ext uri="{FF2B5EF4-FFF2-40B4-BE49-F238E27FC236}">
                <a16:creationId xmlns:a16="http://schemas.microsoft.com/office/drawing/2014/main" id="{88DD11DA-69C6-4DA4-A55E-7C6F94A9E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746200" y="5052240"/>
            <a:ext cx="41472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XGUI 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6" name="TextBox 51">
            <a:extLst xmlns:a="http://schemas.openxmlformats.org/drawingml/2006/main">
              <a:ext uri="{FF2B5EF4-FFF2-40B4-BE49-F238E27FC236}">
                <a16:creationId xmlns:a16="http://schemas.microsoft.com/office/drawing/2014/main" id="{233D8315-8291-4F24-A9BB-33EE493BE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65560" y="5411160"/>
            <a:ext cx="57492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预先标注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7" name="Ellipse 52">
            <a:extLst xmlns:a="http://schemas.openxmlformats.org/drawingml/2006/main">
              <a:ext uri="{FF2B5EF4-FFF2-40B4-BE49-F238E27FC236}">
                <a16:creationId xmlns:a16="http://schemas.microsoft.com/office/drawing/2014/main" id="{F6A273F5-5317-49E3-804E-D0462B778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325160" y="5238720"/>
            <a:ext cx="113400" cy="11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A8A8A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56880" tIns="36000" rIns="56880" bIns="36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8" name="TextBox 53">
            <a:extLst xmlns:a="http://schemas.openxmlformats.org/drawingml/2006/main">
              <a:ext uri="{FF2B5EF4-FFF2-40B4-BE49-F238E27FC236}">
                <a16:creationId xmlns:a16="http://schemas.microsoft.com/office/drawing/2014/main" id="{6418F67D-E63C-47EA-83C4-4992A0413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142280" y="5052240"/>
            <a:ext cx="47880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AI Lab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9" name="TextBox 54">
            <a:extLst xmlns:a="http://schemas.openxmlformats.org/drawingml/2006/main">
              <a:ext uri="{FF2B5EF4-FFF2-40B4-BE49-F238E27FC236}">
                <a16:creationId xmlns:a16="http://schemas.microsoft.com/office/drawing/2014/main" id="{35C76C25-A4D3-4A31-BF31-7B830C4E9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094040" y="5411160"/>
            <a:ext cx="57492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预先标注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0" name="TextBox 55">
            <a:extLst xmlns:a="http://schemas.openxmlformats.org/drawingml/2006/main">
              <a:ext uri="{FF2B5EF4-FFF2-40B4-BE49-F238E27FC236}">
                <a16:creationId xmlns:a16="http://schemas.microsoft.com/office/drawing/2014/main" id="{B5B9AB65-388F-4BFD-A0AD-F2F6EE621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0040" y="5231520"/>
            <a:ext cx="61344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离项目近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1" name="TextBox 56">
            <a:extLst xmlns:a="http://schemas.openxmlformats.org/drawingml/2006/main">
              <a:ext uri="{FF2B5EF4-FFF2-40B4-BE49-F238E27FC236}">
                <a16:creationId xmlns:a16="http://schemas.microsoft.com/office/drawing/2014/main" id="{B67D7142-68E6-4E35-BCC0-B7164145C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897560" y="5231520"/>
            <a:ext cx="61344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离项目远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3" name="Rectangle 58">
            <a:extLst xmlns:a="http://schemas.openxmlformats.org/drawingml/2006/main">
              <a:ext uri="{FF2B5EF4-FFF2-40B4-BE49-F238E27FC236}">
                <a16:creationId xmlns:a16="http://schemas.microsoft.com/office/drawing/2014/main" id="{0155F485-0453-409B-93ED-39160CA6D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886360"/>
            <a:ext cx="37080" cy="4179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4" name="TextBox 59">
            <a:extLst xmlns:a="http://schemas.openxmlformats.org/drawingml/2006/main">
              <a:ext uri="{FF2B5EF4-FFF2-40B4-BE49-F238E27FC236}">
                <a16:creationId xmlns:a16="http://schemas.microsoft.com/office/drawing/2014/main" id="{689788E7-3324-4F76-ADDC-121D24FA6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8320" y="5964120"/>
            <a:ext cx="9171720" cy="307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离项目越近的人越愿意把知识喂给模型，离</a:t>
            </a: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项目越远的人越倾向于把不确定性挡在模型</a:t>
            </a: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之前。</a:t>
            </a:r>
            <a:endParaRPr sz="15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7" name="TextBox 62">
            <a:extLst xmlns:a="http://schemas.openxmlformats.org/drawingml/2006/main">
              <a:ext uri="{FF2B5EF4-FFF2-40B4-BE49-F238E27FC236}">
                <a16:creationId xmlns:a16="http://schemas.microsoft.com/office/drawing/2014/main" id="{7C901303-1D43-4AD0-A130-4FBF5DEB8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27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154326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29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40F9C18-416C-4104-84BC-646EBE4C5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33520"/>
            <a:ext cx="37080" cy="4179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0" name="TextBox 3">
            <a:extLst xmlns:a="http://schemas.openxmlformats.org/drawingml/2006/main">
              <a:ext uri="{FF2B5EF4-FFF2-40B4-BE49-F238E27FC236}">
                <a16:creationId xmlns:a16="http://schemas.microsoft.com/office/drawing/2014/main" id="{BD14348E-8674-4924-AD25-BE6FE48C3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1840" y="568800"/>
            <a:ext cx="244512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格式决定路线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1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D5ABBA2-B2A9-4A33-BE9E-113118F76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258480" y="619200"/>
            <a:ext cx="95148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2" name="TextBox 5">
            <a:extLst xmlns:a="http://schemas.openxmlformats.org/drawingml/2006/main">
              <a:ext uri="{FF2B5EF4-FFF2-40B4-BE49-F238E27FC236}">
                <a16:creationId xmlns:a16="http://schemas.microsoft.com/office/drawing/2014/main" id="{1B69671F-653D-4717-B734-54B88B161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55760" y="692640"/>
            <a:ext cx="55656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判断 </a:t>
            </a: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3" name="TextBox 6">
            <a:extLst xmlns:a="http://schemas.openxmlformats.org/drawingml/2006/main">
              <a:ext uri="{FF2B5EF4-FFF2-40B4-BE49-F238E27FC236}">
                <a16:creationId xmlns:a16="http://schemas.microsoft.com/office/drawing/2014/main" id="{04DC3AA7-32FB-4057-8962-F829C355F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121040" y="700560"/>
            <a:ext cx="139032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回到开场那个标题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4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830E38A-10C8-46D4-AEE0-1A638F449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6" name="TextBox 9">
            <a:extLst xmlns:a="http://schemas.openxmlformats.org/drawingml/2006/main">
              <a:ext uri="{FF2B5EF4-FFF2-40B4-BE49-F238E27FC236}">
                <a16:creationId xmlns:a16="http://schemas.microsoft.com/office/drawing/2014/main" id="{F52B039E-E136-4335-90B6-D97495652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0040" y="1459800"/>
            <a:ext cx="61344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格式类型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7" name="TextBox 10">
            <a:extLst xmlns:a="http://schemas.openxmlformats.org/drawingml/2006/main">
              <a:ext uri="{FF2B5EF4-FFF2-40B4-BE49-F238E27FC236}">
                <a16:creationId xmlns:a16="http://schemas.microsoft.com/office/drawing/2014/main" id="{2B85E694-6F60-4A62-9999-6FE65B312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185360" y="1459800"/>
            <a:ext cx="31176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代表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8" name="TextBox 11">
            <a:extLst xmlns:a="http://schemas.openxmlformats.org/drawingml/2006/main">
              <a:ext uri="{FF2B5EF4-FFF2-40B4-BE49-F238E27FC236}">
                <a16:creationId xmlns:a16="http://schemas.microsoft.com/office/drawing/2014/main" id="{D53DA202-66C2-4C57-901B-072EBA0C3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14360" y="1459800"/>
            <a:ext cx="61344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对应路线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9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34A0660C-1FF9-45CC-81F1-C9F9DC81C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67652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0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E0337B76-07A6-445E-89CF-651B14F69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752480"/>
            <a:ext cx="10819440" cy="5324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1" name="TextBox 14">
            <a:extLst xmlns:a="http://schemas.openxmlformats.org/drawingml/2006/main">
              <a:ext uri="{FF2B5EF4-FFF2-40B4-BE49-F238E27FC236}">
                <a16:creationId xmlns:a16="http://schemas.microsoft.com/office/drawing/2014/main" id="{5077ED59-8698-4F81-BB3C-0D7F17C47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0520" y="1914480"/>
            <a:ext cx="107424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序列化文本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2" name="TextBox 15">
            <a:extLst xmlns:a="http://schemas.openxmlformats.org/drawingml/2006/main">
              <a:ext uri="{FF2B5EF4-FFF2-40B4-BE49-F238E27FC236}">
                <a16:creationId xmlns:a16="http://schemas.microsoft.com/office/drawing/2014/main" id="{7AFA4F32-9813-4FF5-8616-EBA8075DB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184640" y="1938960"/>
            <a:ext cx="22604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Consolas"/>
                <a:ea typeface="Consolas"/>
                <a:cs typeface="Consolas"/>
              </a:rPr>
              <a:t>.prefab · .csd · .uiprefab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3" name="TextBox 16">
            <a:extLst xmlns:a="http://schemas.openxmlformats.org/drawingml/2006/main">
              <a:ext uri="{FF2B5EF4-FFF2-40B4-BE49-F238E27FC236}">
                <a16:creationId xmlns:a16="http://schemas.microsoft.com/office/drawing/2014/main" id="{18B3B4B6-054C-4974-9603-C7423A31E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13280" y="1930680"/>
            <a:ext cx="162576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IR + </a:t>
            </a: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确定性编译器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4" name="TextBox 17">
            <a:extLst xmlns:a="http://schemas.openxmlformats.org/drawingml/2006/main">
              <a:ext uri="{FF2B5EF4-FFF2-40B4-BE49-F238E27FC236}">
                <a16:creationId xmlns:a16="http://schemas.microsoft.com/office/drawing/2014/main" id="{72F5A0F6-7B21-48DB-9AD6-568CEF724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0520" y="2486160"/>
            <a:ext cx="61992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声明式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5" name="TextBox 18">
            <a:extLst xmlns:a="http://schemas.openxmlformats.org/drawingml/2006/main">
              <a:ext uri="{FF2B5EF4-FFF2-40B4-BE49-F238E27FC236}">
                <a16:creationId xmlns:a16="http://schemas.microsoft.com/office/drawing/2014/main" id="{6DB3DD26-7B5E-444C-B193-49CE01781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184640" y="2510280"/>
            <a:ext cx="197316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WebUI · Unity UI Toolkit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6" name="TextBox 19">
            <a:extLst xmlns:a="http://schemas.openxmlformats.org/drawingml/2006/main">
              <a:ext uri="{FF2B5EF4-FFF2-40B4-BE49-F238E27FC236}">
                <a16:creationId xmlns:a16="http://schemas.microsoft.com/office/drawing/2014/main" id="{44A412E1-C544-46C1-9977-0BCCAB98E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13280" y="2502360"/>
            <a:ext cx="23752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直接利用模型已有的代码能力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7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6D16DE0B-E386-4BEC-8F64-7E336DB35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8386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8" name="TextBox 21">
            <a:extLst xmlns:a="http://schemas.openxmlformats.org/drawingml/2006/main">
              <a:ext uri="{FF2B5EF4-FFF2-40B4-BE49-F238E27FC236}">
                <a16:creationId xmlns:a16="http://schemas.microsoft.com/office/drawing/2014/main" id="{0847BC80-AB1C-433F-A9D7-A119E98D0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0520" y="3057480"/>
            <a:ext cx="102384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二进制资产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9" name="TextBox 22">
            <a:extLst xmlns:a="http://schemas.openxmlformats.org/drawingml/2006/main">
              <a:ext uri="{FF2B5EF4-FFF2-40B4-BE49-F238E27FC236}">
                <a16:creationId xmlns:a16="http://schemas.microsoft.com/office/drawing/2014/main" id="{FC3FCCC9-C3BD-44B1-BF63-AD7BDB0F8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184640" y="3081960"/>
            <a:ext cx="125856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Consolas"/>
                <a:ea typeface="Consolas"/>
                <a:cs typeface="Consolas"/>
              </a:rPr>
              <a:t>Unreal .uasset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0" name="TextBox 23">
            <a:extLst xmlns:a="http://schemas.openxmlformats.org/drawingml/2006/main">
              <a:ext uri="{FF2B5EF4-FFF2-40B4-BE49-F238E27FC236}">
                <a16:creationId xmlns:a16="http://schemas.microsoft.com/office/drawing/2014/main" id="{C99D79A1-3D8D-4F0F-ABFC-88BE68892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13280" y="3073680"/>
            <a:ext cx="277884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Agent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制定计划，编辑器接口执行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1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F1B40BBD-6B7E-48CC-AC3D-3A133FB0D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340992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3" name="TextBox 26">
            <a:extLst xmlns:a="http://schemas.openxmlformats.org/drawingml/2006/main">
              <a:ext uri="{FF2B5EF4-FFF2-40B4-BE49-F238E27FC236}">
                <a16:creationId xmlns:a16="http://schemas.microsoft.com/office/drawing/2014/main" id="{6FB5935F-66F9-4A9B-8156-928EF510A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3835800"/>
            <a:ext cx="310212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开场那个标题，这里要说得更准确一点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5" name="Rectangle 28">
            <a:extLst xmlns:a="http://schemas.openxmlformats.org/drawingml/2006/main">
              <a:ext uri="{FF2B5EF4-FFF2-40B4-BE49-F238E27FC236}">
                <a16:creationId xmlns:a16="http://schemas.microsoft.com/office/drawing/2014/main" id="{FCE468AF-D0EE-42DD-8D9B-3CC4E41A9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4172040"/>
            <a:ext cx="10819440" cy="5706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6" name="TextBox 29">
            <a:extLst xmlns:a="http://schemas.openxmlformats.org/drawingml/2006/main">
              <a:ext uri="{FF2B5EF4-FFF2-40B4-BE49-F238E27FC236}">
                <a16:creationId xmlns:a16="http://schemas.microsoft.com/office/drawing/2014/main" id="{9DDE8080-59EA-43CB-892B-9F723A934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4320" y="4342320"/>
            <a:ext cx="727200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正在取代前端工程师的 </a:t>
            </a:r>
            <a:r>
              <a:rPr sz="19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AI</a:t>
            </a:r>
            <a:r>
              <a:rPr sz="19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，做不出游戏里最简单的一块面板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8" name="TextBox 31">
            <a:extLst xmlns:a="http://schemas.openxmlformats.org/drawingml/2006/main">
              <a:ext uri="{FF2B5EF4-FFF2-40B4-BE49-F238E27FC236}">
                <a16:creationId xmlns:a16="http://schemas.microsoft.com/office/drawing/2014/main" id="{360D4A30-D2C6-4A27-A8FA-B2A8A514D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240" y="5095800"/>
            <a:ext cx="878364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我说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AI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能写好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WebUI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，写不好游戏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UI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。但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UGUI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的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prefab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同样是文本，模型一样很难直接改。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9" name="Rectangle 32">
            <a:extLst xmlns:a="http://schemas.openxmlformats.org/drawingml/2006/main">
              <a:ext uri="{FF2B5EF4-FFF2-40B4-BE49-F238E27FC236}">
                <a16:creationId xmlns:a16="http://schemas.microsoft.com/office/drawing/2014/main" id="{04FE1734-4A82-4728-92EF-52C096C7C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448240"/>
            <a:ext cx="37080" cy="8751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60" name="TextBox 33">
            <a:extLst xmlns:a="http://schemas.openxmlformats.org/drawingml/2006/main">
              <a:ext uri="{FF2B5EF4-FFF2-40B4-BE49-F238E27FC236}">
                <a16:creationId xmlns:a16="http://schemas.microsoft.com/office/drawing/2014/main" id="{0AA3E93C-0FD8-4EA5-827A-583019D6C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8320" y="5564160"/>
            <a:ext cx="6417360" cy="307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因为这些文件只是编辑器的序列化结果，从来不是为人手写准备的——</a:t>
            </a:r>
            <a:endParaRPr sz="15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61" name="TextBox 34">
            <a:extLst xmlns:a="http://schemas.openxmlformats.org/drawingml/2006/main">
              <a:ext uri="{FF2B5EF4-FFF2-40B4-BE49-F238E27FC236}">
                <a16:creationId xmlns:a16="http://schemas.microsoft.com/office/drawing/2014/main" id="{93D0F7A5-0D15-4023-A5A3-108AF243E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8320" y="5830560"/>
            <a:ext cx="4694400" cy="307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一个字段或引用改错，整个文件就可能加载不了。</a:t>
            </a:r>
            <a:endParaRPr sz="15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62" name="TextBox 35">
            <a:extLst xmlns:a="http://schemas.openxmlformats.org/drawingml/2006/main">
              <a:ext uri="{FF2B5EF4-FFF2-40B4-BE49-F238E27FC236}">
                <a16:creationId xmlns:a16="http://schemas.microsoft.com/office/drawing/2014/main" id="{EBD6E3E0-7F62-47FE-8758-6E3A1E967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240" y="6092280"/>
            <a:ext cx="714132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更准确</a:t>
            </a: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的说法</a:t>
            </a: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是：我</a:t>
            </a: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们要找</a:t>
            </a: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到一个</a:t>
            </a: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适合模</a:t>
            </a: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型理解</a:t>
            </a: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和编写</a:t>
            </a: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的结</a:t>
            </a: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构。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65" name="TextBox 38">
            <a:extLst xmlns:a="http://schemas.openxmlformats.org/drawingml/2006/main">
              <a:ext uri="{FF2B5EF4-FFF2-40B4-BE49-F238E27FC236}">
                <a16:creationId xmlns:a16="http://schemas.microsoft.com/office/drawing/2014/main" id="{3FB4CC2D-85A7-4391-BC55-C81BD43EC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28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0920929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67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41B876C-5769-4AC6-A4BA-15E46142A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33520"/>
            <a:ext cx="37080" cy="4179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68" name="TextBox 3">
            <a:extLst xmlns:a="http://schemas.openxmlformats.org/drawingml/2006/main">
              <a:ext uri="{FF2B5EF4-FFF2-40B4-BE49-F238E27FC236}">
                <a16:creationId xmlns:a16="http://schemas.microsoft.com/office/drawing/2014/main" id="{797C52B8-A48E-4022-9E73-5B0ECCBDD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1840" y="568800"/>
            <a:ext cx="727920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好的工具反馈，比好的编译反馈更容易做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69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49B58FD-6499-4275-8597-BA7DF8F8A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62920" y="619200"/>
            <a:ext cx="95148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0" name="TextBox 5">
            <a:extLst xmlns:a="http://schemas.openxmlformats.org/drawingml/2006/main">
              <a:ext uri="{FF2B5EF4-FFF2-40B4-BE49-F238E27FC236}">
                <a16:creationId xmlns:a16="http://schemas.microsoft.com/office/drawing/2014/main" id="{29F5C915-316A-477D-A4D2-2373767EE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160560" y="692640"/>
            <a:ext cx="55656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判断 </a:t>
            </a: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1" name="TextBox 6">
            <a:extLst xmlns:a="http://schemas.openxmlformats.org/drawingml/2006/main">
              <a:ext uri="{FF2B5EF4-FFF2-40B4-BE49-F238E27FC236}">
                <a16:creationId xmlns:a16="http://schemas.microsoft.com/office/drawing/2014/main" id="{ABED60FD-7556-4882-AA33-187F575A8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179720" y="700560"/>
            <a:ext cx="13320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回收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P16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的伏笔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2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F27E461-86A9-4164-80BA-A8A65E390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4" name="TextBox 9">
            <a:extLst xmlns:a="http://schemas.openxmlformats.org/drawingml/2006/main">
              <a:ext uri="{FF2B5EF4-FFF2-40B4-BE49-F238E27FC236}">
                <a16:creationId xmlns:a16="http://schemas.microsoft.com/office/drawing/2014/main" id="{06BB2E2A-9B5E-4CDE-B392-7D4126E45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399120" y="1514520"/>
            <a:ext cx="15822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5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编译器 </a:t>
            </a:r>
            <a:r>
              <a:rPr sz="15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5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方案 </a:t>
            </a:r>
            <a:r>
              <a:rPr sz="15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A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5" name="TextBox 10">
            <a:extLst xmlns:a="http://schemas.openxmlformats.org/drawingml/2006/main">
              <a:ext uri="{FF2B5EF4-FFF2-40B4-BE49-F238E27FC236}">
                <a16:creationId xmlns:a16="http://schemas.microsoft.com/office/drawing/2014/main" id="{97E4D3EF-5758-4F5F-B1E3-FD7A6E2AB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02200" y="1514520"/>
            <a:ext cx="135828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5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工具 </a:t>
            </a:r>
            <a:r>
              <a:rPr sz="15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· </a:t>
            </a:r>
            <a:r>
              <a:rPr sz="15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方案 </a:t>
            </a:r>
            <a:r>
              <a:rPr sz="15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B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6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1A3AAC1A-73E6-47AC-BB90-150AFEB00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80972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7" name="TextBox 12">
            <a:extLst xmlns:a="http://schemas.openxmlformats.org/drawingml/2006/main">
              <a:ext uri="{FF2B5EF4-FFF2-40B4-BE49-F238E27FC236}">
                <a16:creationId xmlns:a16="http://schemas.microsoft.com/office/drawing/2014/main" id="{191AA969-4A59-42C4-9EF0-2A0AE1155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2064240"/>
            <a:ext cx="73944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决策轮数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8" name="TextBox 13">
            <a:extLst xmlns:a="http://schemas.openxmlformats.org/drawingml/2006/main">
              <a:ext uri="{FF2B5EF4-FFF2-40B4-BE49-F238E27FC236}">
                <a16:creationId xmlns:a16="http://schemas.microsoft.com/office/drawing/2014/main" id="{6170CF66-2AA8-45A1-88F2-6174716F1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160440" y="2072160"/>
            <a:ext cx="20602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少，一次写完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DSL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再编译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9" name="TextBox 14">
            <a:extLst xmlns:a="http://schemas.openxmlformats.org/drawingml/2006/main">
              <a:ext uri="{FF2B5EF4-FFF2-40B4-BE49-F238E27FC236}">
                <a16:creationId xmlns:a16="http://schemas.microsoft.com/office/drawing/2014/main" id="{22897D24-4CBE-4C80-B291-EBFB66EFA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973560" y="2064240"/>
            <a:ext cx="281592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多（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Token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消耗大，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PTC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可缓解）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0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B3C34E6B-FDCD-491F-AAC8-16DEB2B8C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40048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1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5E6FDFA8-07CA-4E66-B522-5339C1BB3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476440"/>
            <a:ext cx="10819440" cy="5324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2" name="TextBox 17">
            <a:extLst xmlns:a="http://schemas.openxmlformats.org/drawingml/2006/main">
              <a:ext uri="{FF2B5EF4-FFF2-40B4-BE49-F238E27FC236}">
                <a16:creationId xmlns:a16="http://schemas.microsoft.com/office/drawing/2014/main" id="{C8D755A4-1FEE-4AEA-8C34-B7AAF3C20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1240" y="2673720"/>
            <a:ext cx="7758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反馈粒度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3" name="TextBox 18">
            <a:extLst xmlns:a="http://schemas.openxmlformats.org/drawingml/2006/main">
              <a:ext uri="{FF2B5EF4-FFF2-40B4-BE49-F238E27FC236}">
                <a16:creationId xmlns:a16="http://schemas.microsoft.com/office/drawing/2014/main" id="{2BB78073-45F0-448F-B54B-A473EB2E6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064320" y="2681640"/>
            <a:ext cx="22518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只能从编译过程拿到固定反馈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4" name="TextBox 19">
            <a:extLst xmlns:a="http://schemas.openxmlformats.org/drawingml/2006/main">
              <a:ext uri="{FF2B5EF4-FFF2-40B4-BE49-F238E27FC236}">
                <a16:creationId xmlns:a16="http://schemas.microsoft.com/office/drawing/2014/main" id="{90727259-7452-4A5F-9DAD-43A0CC178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018560" y="2681640"/>
            <a:ext cx="272592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8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能从每次工具调用中获得反馈信号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5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E6BAB2C5-C5D3-45A2-BD40-14EE55842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300996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6" name="TextBox 21">
            <a:extLst xmlns:a="http://schemas.openxmlformats.org/drawingml/2006/main">
              <a:ext uri="{FF2B5EF4-FFF2-40B4-BE49-F238E27FC236}">
                <a16:creationId xmlns:a16="http://schemas.microsoft.com/office/drawing/2014/main" id="{4F2F69AA-28EC-4EA4-A60D-90AB8D38E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3245040"/>
            <a:ext cx="110304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模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型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上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手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方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式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7" name="TextBox 22">
            <a:extLst xmlns:a="http://schemas.openxmlformats.org/drawingml/2006/main">
              <a:ext uri="{FF2B5EF4-FFF2-40B4-BE49-F238E27FC236}">
                <a16:creationId xmlns:a16="http://schemas.microsoft.com/office/drawing/2014/main" id="{CC2438F5-14C0-4E48-A9A5-C811E8D90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460680" y="3253320"/>
            <a:ext cx="14594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需要学会一门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DSL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8" name="TextBox 23">
            <a:extLst xmlns:a="http://schemas.openxmlformats.org/drawingml/2006/main">
              <a:ext uri="{FF2B5EF4-FFF2-40B4-BE49-F238E27FC236}">
                <a16:creationId xmlns:a16="http://schemas.microsoft.com/office/drawing/2014/main" id="{64F66D92-D504-42E7-A78B-2FBA881C4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406280" y="3253320"/>
            <a:ext cx="19504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zero-shot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直接调用工具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9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F1ABDFEA-C683-4BBC-B289-25AF56CCC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358128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1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66CD4278-1C89-47A1-BB65-1592676A3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3848040"/>
            <a:ext cx="10819440" cy="6465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2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7E374A79-6C44-4E23-A120-A45DD4981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3848040"/>
            <a:ext cx="37080" cy="6465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3" name="TextBox 28">
            <a:extLst xmlns:a="http://schemas.openxmlformats.org/drawingml/2006/main">
              <a:ext uri="{FF2B5EF4-FFF2-40B4-BE49-F238E27FC236}">
                <a16:creationId xmlns:a16="http://schemas.microsoft.com/office/drawing/2014/main" id="{0FA3F864-7117-4A0D-8F73-A28C52DA4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270520" y="3958560"/>
            <a:ext cx="765000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一套好的工具不只是工具，还是模型能够认识和接触到的整个世界。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4" name="TextBox 29">
            <a:extLst xmlns:a="http://schemas.openxmlformats.org/drawingml/2006/main">
              <a:ext uri="{FF2B5EF4-FFF2-40B4-BE49-F238E27FC236}">
                <a16:creationId xmlns:a16="http://schemas.microsoft.com/office/drawing/2014/main" id="{5D2E993D-176C-4898-ACC5-91C205D89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045680" y="4262760"/>
            <a:ext cx="409932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基于工具去搭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UI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工程，落地门槛比编译器路线低。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5" name="Rectangle 31">
            <a:extLst xmlns:a="http://schemas.openxmlformats.org/drawingml/2006/main">
              <a:ext uri="{FF2B5EF4-FFF2-40B4-BE49-F238E27FC236}">
                <a16:creationId xmlns:a16="http://schemas.microsoft.com/office/drawing/2014/main" id="{A0FE404E-748A-4A59-90B7-AF928BFF7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2428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7" name="Rectangle 32">
            <a:extLst xmlns:a="http://schemas.openxmlformats.org/drawingml/2006/main">
              <a:ext uri="{FF2B5EF4-FFF2-40B4-BE49-F238E27FC236}">
                <a16:creationId xmlns:a16="http://schemas.microsoft.com/office/drawing/2014/main" id="{3B2F5322-AB5E-4C7B-BAF7-C88892A2E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4896000"/>
            <a:ext cx="37080" cy="13514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8" name="TextBox 33">
            <a:extLst xmlns:a="http://schemas.openxmlformats.org/drawingml/2006/main">
              <a:ext uri="{FF2B5EF4-FFF2-40B4-BE49-F238E27FC236}">
                <a16:creationId xmlns:a16="http://schemas.microsoft.com/office/drawing/2014/main" id="{420A4E37-8CAF-4890-BC3A-B14A5F477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70120" y="5014080"/>
            <a:ext cx="98028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一个佐证案例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9" name="TextBox 34">
            <a:extLst xmlns:a="http://schemas.openxmlformats.org/drawingml/2006/main">
              <a:ext uri="{FF2B5EF4-FFF2-40B4-BE49-F238E27FC236}">
                <a16:creationId xmlns:a16="http://schemas.microsoft.com/office/drawing/2014/main" id="{EE2F0B0A-12FC-4CD4-8751-ACAD40F32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8320" y="5316480"/>
            <a:ext cx="6328440" cy="307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G85 </a:t>
            </a:r>
            <a:r>
              <a:rPr sz="15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让 </a:t>
            </a:r>
            <a:r>
              <a:rPr sz="15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Agent </a:t>
            </a:r>
            <a:r>
              <a:rPr sz="15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先在 </a:t>
            </a:r>
            <a:r>
              <a:rPr sz="15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Figma </a:t>
            </a:r>
            <a:r>
              <a:rPr sz="15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里把 </a:t>
            </a:r>
            <a:r>
              <a:rPr sz="15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UI </a:t>
            </a:r>
            <a:r>
              <a:rPr sz="15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结构搭出来，作为唯一可信源，</a:t>
            </a:r>
            <a:endParaRPr sz="15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0" name="TextBox 35">
            <a:extLst xmlns:a="http://schemas.openxmlformats.org/drawingml/2006/main">
              <a:ext uri="{FF2B5EF4-FFF2-40B4-BE49-F238E27FC236}">
                <a16:creationId xmlns:a16="http://schemas.microsoft.com/office/drawing/2014/main" id="{5C4C16F5-53F3-487A-B4ED-E7C87977F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8320" y="5601960"/>
            <a:ext cx="3511440" cy="240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导出仍然走编译器—</a:t>
            </a:r>
            <a:r>
              <a:rPr sz="15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—效果确实更好。 </a:t>
            </a:r>
            <a:endParaRPr sz="15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1" name="TextBox 36">
            <a:extLst xmlns:a="http://schemas.openxmlformats.org/drawingml/2006/main">
              <a:ext uri="{FF2B5EF4-FFF2-40B4-BE49-F238E27FC236}">
                <a16:creationId xmlns:a16="http://schemas.microsoft.com/office/drawing/2014/main" id="{06F02943-AA28-44FB-B9D9-7705A9001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9040" y="5923080"/>
            <a:ext cx="894744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我猜原因在反馈：</a:t>
            </a:r>
            <a:r>
              <a:rPr sz="14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Figma </a:t>
            </a:r>
            <a:r>
              <a:rPr sz="14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的接口比自研编辑器的 </a:t>
            </a:r>
            <a:r>
              <a:rPr sz="14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MCP </a:t>
            </a:r>
            <a:r>
              <a:rPr sz="14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更成熟，模型每改一步都能更快知道发生了什么。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4" name="TextBox 39">
            <a:extLst xmlns:a="http://schemas.openxmlformats.org/drawingml/2006/main">
              <a:ext uri="{FF2B5EF4-FFF2-40B4-BE49-F238E27FC236}">
                <a16:creationId xmlns:a16="http://schemas.microsoft.com/office/drawing/2014/main" id="{64D56820-D985-4E5A-BFDC-CA60B944A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182480" y="6496920"/>
            <a:ext cx="382608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只有一个案例，还不够下定论，但这是我倾向工具路线的理由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5" name="TextBox 40">
            <a:extLst xmlns:a="http://schemas.openxmlformats.org/drawingml/2006/main">
              <a:ext uri="{FF2B5EF4-FFF2-40B4-BE49-F238E27FC236}">
                <a16:creationId xmlns:a16="http://schemas.microsoft.com/office/drawing/2014/main" id="{240CE6E8-2840-4D12-BECD-132EE1BC2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29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49112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8" name="TextBox 2">
            <a:extLst xmlns:a="http://schemas.openxmlformats.org/drawingml/2006/main">
              <a:ext uri="{FF2B5EF4-FFF2-40B4-BE49-F238E27FC236}">
                <a16:creationId xmlns:a16="http://schemas.microsoft.com/office/drawing/2014/main" id="{B382B6D1-FCD3-424B-8DAB-5D59CA0CC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379656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Take Home Message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" name="Rectangle 3">
            <a:extLst xmlns:a="http://schemas.openxmlformats.org/drawingml/2006/main">
              <a:ext uri="{FF2B5EF4-FFF2-40B4-BE49-F238E27FC236}">
                <a16:creationId xmlns:a16="http://schemas.microsoft.com/office/drawing/2014/main" id="{86F14B33-3601-421A-9DBB-3851AEE48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325160" y="619200"/>
            <a:ext cx="4370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" name="TextBox 4">
            <a:extLst xmlns:a="http://schemas.openxmlformats.org/drawingml/2006/main">
              <a:ext uri="{FF2B5EF4-FFF2-40B4-BE49-F238E27FC236}">
                <a16:creationId xmlns:a16="http://schemas.microsoft.com/office/drawing/2014/main" id="{8FA5E276-4EC3-409A-B0F7-BC66F163B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441800" y="692640"/>
            <a:ext cx="2034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序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" name="TextBox 5">
            <a:extLst xmlns:a="http://schemas.openxmlformats.org/drawingml/2006/main">
              <a:ext uri="{FF2B5EF4-FFF2-40B4-BE49-F238E27FC236}">
                <a16:creationId xmlns:a16="http://schemas.microsoft.com/office/drawing/2014/main" id="{21577BD0-D463-4155-BFDC-5584BD1E8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810440" y="700560"/>
            <a:ext cx="7012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先说结论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" name="Rectangle 7">
            <a:extLst xmlns:a="http://schemas.openxmlformats.org/drawingml/2006/main">
              <a:ext uri="{FF2B5EF4-FFF2-40B4-BE49-F238E27FC236}">
                <a16:creationId xmlns:a16="http://schemas.microsoft.com/office/drawing/2014/main" id="{B5ED3CAA-4C5C-46C7-B57C-9E216C5AA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" name="TextBox 8">
            <a:extLst xmlns:a="http://schemas.openxmlformats.org/drawingml/2006/main">
              <a:ext uri="{FF2B5EF4-FFF2-40B4-BE49-F238E27FC236}">
                <a16:creationId xmlns:a16="http://schemas.microsoft.com/office/drawing/2014/main" id="{6E6FC0E7-4104-4DB0-9B95-9FAC5E6CE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6720" y="1585080"/>
            <a:ext cx="596880" cy="138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72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1</a:t>
            </a:r>
            <a:endParaRPr sz="7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" name="TextBox 9">
            <a:extLst xmlns:a="http://schemas.openxmlformats.org/drawingml/2006/main">
              <a:ext uri="{FF2B5EF4-FFF2-40B4-BE49-F238E27FC236}">
                <a16:creationId xmlns:a16="http://schemas.microsoft.com/office/drawing/2014/main" id="{0096B766-B911-46D1-AC9E-839B224E5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893600" y="1871640"/>
            <a:ext cx="7381080" cy="438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网易可</a:t>
            </a: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能是最</a:t>
            </a: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适合做</a:t>
            </a: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 </a:t>
            </a: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UI </a:t>
            </a: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工</a:t>
            </a: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作流 </a:t>
            </a: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AI </a:t>
            </a: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化</a:t>
            </a: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研究的</a:t>
            </a: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公司，</a:t>
            </a:r>
            <a:endParaRPr sz="22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" name="TextBox 10">
            <a:extLst xmlns:a="http://schemas.openxmlformats.org/drawingml/2006/main">
              <a:ext uri="{FF2B5EF4-FFF2-40B4-BE49-F238E27FC236}">
                <a16:creationId xmlns:a16="http://schemas.microsoft.com/office/drawing/2014/main" id="{B7B1F0FC-8E1A-47BF-85B3-DDD6CD760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893600" y="2271600"/>
            <a:ext cx="5428440" cy="438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同时也是最不适合真正做成它的公司。</a:t>
            </a:r>
            <a:endParaRPr sz="22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" name="TextBox 11">
            <a:extLst xmlns:a="http://schemas.openxmlformats.org/drawingml/2006/main">
              <a:ext uri="{FF2B5EF4-FFF2-40B4-BE49-F238E27FC236}">
                <a16:creationId xmlns:a16="http://schemas.microsoft.com/office/drawing/2014/main" id="{EE8915B1-7609-4DE7-83AB-B0917EFAB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896480" y="2793600"/>
            <a:ext cx="882360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同时有 </a:t>
            </a: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Unity</a:t>
            </a: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、</a:t>
            </a: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Unreal </a:t>
            </a: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和多个自研引擎——共性问题暴露得最快，适配工作也最没有尽头。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A07A6FE0-0053-4AF4-B10E-6CE8C600E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44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" name="TextBox 14">
            <a:extLst xmlns:a="http://schemas.openxmlformats.org/drawingml/2006/main">
              <a:ext uri="{FF2B5EF4-FFF2-40B4-BE49-F238E27FC236}">
                <a16:creationId xmlns:a16="http://schemas.microsoft.com/office/drawing/2014/main" id="{8FCBBC9B-7146-48D0-8983-75CAEDC23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6720" y="3985200"/>
            <a:ext cx="596880" cy="138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72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2</a:t>
            </a:r>
            <a:endParaRPr sz="7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" name="TextBox 15">
            <a:extLst xmlns:a="http://schemas.openxmlformats.org/drawingml/2006/main">
              <a:ext uri="{FF2B5EF4-FFF2-40B4-BE49-F238E27FC236}">
                <a16:creationId xmlns:a16="http://schemas.microsoft.com/office/drawing/2014/main" id="{F05260F3-50F2-41B5-84B4-03F98B3D0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893600" y="4272120"/>
            <a:ext cx="6888960" cy="438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动手做一个 </a:t>
            </a: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Agent </a:t>
            </a: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之前，最该问清楚的是目标。</a:t>
            </a:r>
            <a:endParaRPr sz="22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" name="TextBox 16">
            <a:extLst xmlns:a="http://schemas.openxmlformats.org/drawingml/2006/main">
              <a:ext uri="{FF2B5EF4-FFF2-40B4-BE49-F238E27FC236}">
                <a16:creationId xmlns:a16="http://schemas.microsoft.com/office/drawing/2014/main" id="{7F3F4453-73DC-4E84-84AB-1E3F76962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896480" y="4793760"/>
            <a:ext cx="606960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是给现在的人配一个 </a:t>
            </a: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Copilot</a:t>
            </a: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，还是让 </a:t>
            </a: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Agent </a:t>
            </a: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接管一道流程？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" name="TextBox 17">
            <a:extLst xmlns:a="http://schemas.openxmlformats.org/drawingml/2006/main">
              <a:ext uri="{FF2B5EF4-FFF2-40B4-BE49-F238E27FC236}">
                <a16:creationId xmlns:a16="http://schemas.microsoft.com/office/drawing/2014/main" id="{284B6B72-6807-4FE6-B156-4EDEF3955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896480" y="5098680"/>
            <a:ext cx="534672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听起来只差一步，实际是完全</a:t>
            </a: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不同的技术路线和成本。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925A1E88-BC39-496F-89A5-56A028C72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905440"/>
            <a:ext cx="37080" cy="2275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" name="TextBox 20">
            <a:extLst xmlns:a="http://schemas.openxmlformats.org/drawingml/2006/main">
              <a:ext uri="{FF2B5EF4-FFF2-40B4-BE49-F238E27FC236}">
                <a16:creationId xmlns:a16="http://schemas.microsoft.com/office/drawing/2014/main" id="{D601B513-37FE-4880-9B85-12292D270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9400" y="5950440"/>
            <a:ext cx="164844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这两句会贯穿全场。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" name="TextBox 23">
            <a:extLst xmlns:a="http://schemas.openxmlformats.org/drawingml/2006/main">
              <a:ext uri="{FF2B5EF4-FFF2-40B4-BE49-F238E27FC236}">
                <a16:creationId xmlns:a16="http://schemas.microsoft.com/office/drawing/2014/main" id="{D73C4D32-73FB-4D70-99C6-FDBEE209D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03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967435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07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767C592-2907-4079-BE9F-E320B13DB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495360"/>
            <a:ext cx="37080" cy="3798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8" name="TextBox 3">
            <a:extLst xmlns:a="http://schemas.openxmlformats.org/drawingml/2006/main">
              <a:ext uri="{FF2B5EF4-FFF2-40B4-BE49-F238E27FC236}">
                <a16:creationId xmlns:a16="http://schemas.microsoft.com/office/drawing/2014/main" id="{DA3A5125-7B84-4833-8DB1-D65946729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2560" y="527760"/>
            <a:ext cx="8117280" cy="527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7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静态检查漏</a:t>
            </a:r>
            <a:r>
              <a:rPr sz="27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r>
              <a:rPr sz="27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能不能用</a:t>
            </a:r>
            <a:r>
              <a:rPr sz="27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r>
              <a:rPr sz="27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，纯视觉漏</a:t>
            </a:r>
            <a:r>
              <a:rPr sz="27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r>
              <a:rPr sz="27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工程对不对</a:t>
            </a:r>
            <a:r>
              <a:rPr sz="27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endParaRPr sz="27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9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5B3F098-EF75-44BC-A0D7-37BB6ECCD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744200" y="561960"/>
            <a:ext cx="7610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0" name="TextBox 5">
            <a:extLst xmlns:a="http://schemas.openxmlformats.org/drawingml/2006/main">
              <a:ext uri="{FF2B5EF4-FFF2-40B4-BE49-F238E27FC236}">
                <a16:creationId xmlns:a16="http://schemas.microsoft.com/office/drawing/2014/main" id="{D025931F-A42A-4AE2-9DBE-2D6D67D47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846440" y="635400"/>
            <a:ext cx="55656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判断</a:t>
            </a: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1" name="Rectangle 7">
            <a:extLst xmlns:a="http://schemas.openxmlformats.org/drawingml/2006/main">
              <a:ext uri="{FF2B5EF4-FFF2-40B4-BE49-F238E27FC236}">
                <a16:creationId xmlns:a16="http://schemas.microsoft.com/office/drawing/2014/main" id="{C74EAB8B-8670-48BC-87D1-7905DC178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6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3" name="TextBox 8">
            <a:extLst xmlns:a="http://schemas.openxmlformats.org/drawingml/2006/main">
              <a:ext uri="{FF2B5EF4-FFF2-40B4-BE49-F238E27FC236}">
                <a16:creationId xmlns:a16="http://schemas.microsoft.com/office/drawing/2014/main" id="{E1F2D4EC-29CE-4C00-A371-AD33B3F44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240" y="1266840"/>
            <a:ext cx="213444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只做静态检查会漏什么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4" name="Rectangle 9">
            <a:extLst xmlns:a="http://schemas.openxmlformats.org/drawingml/2006/main">
              <a:ext uri="{FF2B5EF4-FFF2-40B4-BE49-F238E27FC236}">
                <a16:creationId xmlns:a16="http://schemas.microsoft.com/office/drawing/2014/main" id="{DA9663EE-8675-407C-B1AA-0DB0F5E84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05240" y="1257480"/>
            <a:ext cx="1599120" cy="2275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5" name="TextBox 10">
            <a:extLst xmlns:a="http://schemas.openxmlformats.org/drawingml/2006/main">
              <a:ext uri="{FF2B5EF4-FFF2-40B4-BE49-F238E27FC236}">
                <a16:creationId xmlns:a16="http://schemas.microsoft.com/office/drawing/2014/main" id="{93CCDA72-BD08-4AF1-95C4-76ECAE489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599720" y="1315440"/>
            <a:ext cx="101016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JSON </a:t>
            </a: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全部合法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8" name="TextBox 13">
            <a:extLst xmlns:a="http://schemas.openxmlformats.org/drawingml/2006/main">
              <a:ext uri="{FF2B5EF4-FFF2-40B4-BE49-F238E27FC236}">
                <a16:creationId xmlns:a16="http://schemas.microsoft.com/office/drawing/2014/main" id="{494F9B15-27DE-47C9-A036-F946FCDE0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4807440"/>
            <a:ext cx="34930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静态门禁全部通过，编辑器里却是</a:t>
            </a: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一片黑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9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CBBFFE3E-9F8A-4797-B922-7044459D7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880" y="1200240"/>
            <a:ext cx="8280" cy="38660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1" name="TextBox 16">
            <a:extLst xmlns:a="http://schemas.openxmlformats.org/drawingml/2006/main">
              <a:ext uri="{FF2B5EF4-FFF2-40B4-BE49-F238E27FC236}">
                <a16:creationId xmlns:a16="http://schemas.microsoft.com/office/drawing/2014/main" id="{7BB52E49-0488-4ADC-841E-135011E77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78760" y="1266840"/>
            <a:ext cx="213444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只做视觉比对会漏什么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2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3A811D52-37FF-4BEA-A178-E605F1900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06120" y="1257480"/>
            <a:ext cx="1599120" cy="2275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3" name="TextBox 18">
            <a:extLst xmlns:a="http://schemas.openxmlformats.org/drawingml/2006/main">
              <a:ext uri="{FF2B5EF4-FFF2-40B4-BE49-F238E27FC236}">
                <a16:creationId xmlns:a16="http://schemas.microsoft.com/office/drawing/2014/main" id="{75A2571D-384D-47BB-9501-13CFCB88A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287360" y="1315440"/>
            <a:ext cx="8366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画面差异为 </a:t>
            </a:r>
            <a:r>
              <a:rPr sz="105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0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6" name="TextBox 21">
            <a:extLst xmlns:a="http://schemas.openxmlformats.org/drawingml/2006/main">
              <a:ext uri="{FF2B5EF4-FFF2-40B4-BE49-F238E27FC236}">
                <a16:creationId xmlns:a16="http://schemas.microsoft.com/office/drawing/2014/main" id="{9CC51762-769A-46A5-87C9-B5712D5BD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79480" y="4807440"/>
            <a:ext cx="517392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画面几乎一致，却是</a:t>
            </a: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三份独立子树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——工程要的不是百分百还原。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8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65B76414-7F6C-493F-B3EE-0B7B9288A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257800"/>
            <a:ext cx="10819440" cy="6847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9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E9788D1A-8736-4AA3-937A-04649108E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257800"/>
            <a:ext cx="37080" cy="6847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0" name="TextBox 25">
            <a:extLst xmlns:a="http://schemas.openxmlformats.org/drawingml/2006/main">
              <a:ext uri="{FF2B5EF4-FFF2-40B4-BE49-F238E27FC236}">
                <a16:creationId xmlns:a16="http://schemas.microsoft.com/office/drawing/2014/main" id="{ED8C6C65-D674-40F4-9733-3D52B8676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812480" y="5376960"/>
            <a:ext cx="2566080" cy="438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22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反馈必须是多源的</a:t>
            </a:r>
            <a:endParaRPr sz="22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1" name="TextBox 26">
            <a:extLst xmlns:a="http://schemas.openxmlformats.org/drawingml/2006/main">
              <a:ext uri="{FF2B5EF4-FFF2-40B4-BE49-F238E27FC236}">
                <a16:creationId xmlns:a16="http://schemas.microsoft.com/office/drawing/2014/main" id="{11C13ED1-376B-42ED-9264-C1AF8C394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999240" y="5721840"/>
            <a:ext cx="419256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视觉替代不了结构检查，结构检查也替代不了视觉。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3" name="TextBox 28">
            <a:extLst xmlns:a="http://schemas.openxmlformats.org/drawingml/2006/main">
              <a:ext uri="{FF2B5EF4-FFF2-40B4-BE49-F238E27FC236}">
                <a16:creationId xmlns:a16="http://schemas.microsoft.com/office/drawing/2014/main" id="{DA5E07D0-224A-4D46-885D-96AF845C9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6121800"/>
            <a:ext cx="97066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而现在多数方案都直接复用现成的编辑器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MCP——UE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、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Unity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、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Cocos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、自研皆然，</a:t>
            </a: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真正去优化反馈信号本身的人不多。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6" name="TextBox 31">
            <a:extLst xmlns:a="http://schemas.openxmlformats.org/drawingml/2006/main">
              <a:ext uri="{FF2B5EF4-FFF2-40B4-BE49-F238E27FC236}">
                <a16:creationId xmlns:a16="http://schemas.microsoft.com/office/drawing/2014/main" id="{BBBD4856-5C09-47E5-87B1-1FA1BDA99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30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9" name="REDACTED__static-check-example">
            <a:extLst xmlns:a="http://schemas.openxmlformats.org/drawingml/2006/main">
              <a:ext uri="{FF2B5EF4-FFF2-40B4-BE49-F238E27FC236}">
                <a16:creationId xmlns:a16="http://schemas.microsoft.com/office/drawing/2014/main" id="{F228C7E4-9150-45C1-AA8B-456D42999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666875"/>
            <a:ext cx="5238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1140" name="REDACTED__visual-check-example">
            <a:extLst xmlns:a="http://schemas.openxmlformats.org/drawingml/2006/main">
              <a:ext uri="{FF2B5EF4-FFF2-40B4-BE49-F238E27FC236}">
                <a16:creationId xmlns:a16="http://schemas.microsoft.com/office/drawing/2014/main" id="{F995422D-4588-4246-B6B0-C998E6EE5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6975" y="2324100"/>
            <a:ext cx="523875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8959299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38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35EF5AF-7A20-4B07-A23C-86D42AD45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33520"/>
            <a:ext cx="37080" cy="4179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9" name="TextBox 3">
            <a:extLst xmlns:a="http://schemas.openxmlformats.org/drawingml/2006/main">
              <a:ext uri="{FF2B5EF4-FFF2-40B4-BE49-F238E27FC236}">
                <a16:creationId xmlns:a16="http://schemas.microsoft.com/office/drawing/2014/main" id="{3112518C-4FBC-4D42-A1F9-68F924830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1840" y="568800"/>
            <a:ext cx="848772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反馈能推向可运行，但不会自动定义规范和品味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0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F2B6031-92A8-435C-B6A0-5D3BBA88B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744200" y="619200"/>
            <a:ext cx="7610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1" name="TextBox 5">
            <a:extLst xmlns:a="http://schemas.openxmlformats.org/drawingml/2006/main">
              <a:ext uri="{FF2B5EF4-FFF2-40B4-BE49-F238E27FC236}">
                <a16:creationId xmlns:a16="http://schemas.microsoft.com/office/drawing/2014/main" id="{EE862723-E77F-4292-BCC1-D5E055F11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846440" y="692640"/>
            <a:ext cx="55656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判断 </a:t>
            </a: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2" name="Rectangle 7">
            <a:extLst xmlns:a="http://schemas.openxmlformats.org/drawingml/2006/main">
              <a:ext uri="{FF2B5EF4-FFF2-40B4-BE49-F238E27FC236}">
                <a16:creationId xmlns:a16="http://schemas.microsoft.com/office/drawing/2014/main" id="{2DEB627B-383D-4868-9CA1-72131D317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4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12E2753-6191-43CD-9FF6-E5985A003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428840"/>
            <a:ext cx="3389760" cy="2856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5" name="TextBox 9">
            <a:extLst xmlns:a="http://schemas.openxmlformats.org/drawingml/2006/main">
              <a:ext uri="{FF2B5EF4-FFF2-40B4-BE49-F238E27FC236}">
                <a16:creationId xmlns:a16="http://schemas.microsoft.com/office/drawing/2014/main" id="{7A189C66-97C9-4E2E-BE71-A5424EC61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6120" y="1612440"/>
            <a:ext cx="118188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运行时反馈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6" name="TextBox 10">
            <a:extLst xmlns:a="http://schemas.openxmlformats.org/drawingml/2006/main">
              <a:ext uri="{FF2B5EF4-FFF2-40B4-BE49-F238E27FC236}">
                <a16:creationId xmlns:a16="http://schemas.microsoft.com/office/drawing/2014/main" id="{21180D67-0AC7-4E5F-A323-55E5B38D9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8640" y="1992960"/>
            <a:ext cx="106560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修正这一次生成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7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7D7FC168-4335-4EF6-A6B6-93CF15B15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14400" y="2286000"/>
            <a:ext cx="293256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8" name="TextBox 12">
            <a:extLst xmlns:a="http://schemas.openxmlformats.org/drawingml/2006/main">
              <a:ext uri="{FF2B5EF4-FFF2-40B4-BE49-F238E27FC236}">
                <a16:creationId xmlns:a16="http://schemas.microsoft.com/office/drawing/2014/main" id="{CBB7396C-D853-47C2-B2B5-2FD66B1F8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920" y="2491200"/>
            <a:ext cx="19072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分层门禁，错误在最便宜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9" name="TextBox 13">
            <a:extLst xmlns:a="http://schemas.openxmlformats.org/drawingml/2006/main">
              <a:ext uri="{FF2B5EF4-FFF2-40B4-BE49-F238E27FC236}">
                <a16:creationId xmlns:a16="http://schemas.microsoft.com/office/drawing/2014/main" id="{58ADF21D-BFEC-4461-86B0-2B2C0C29B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920" y="2738880"/>
            <a:ext cx="139032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的那一层被拦下。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0" name="TextBox 14">
            <a:extLst xmlns:a="http://schemas.openxmlformats.org/drawingml/2006/main">
              <a:ext uri="{FF2B5EF4-FFF2-40B4-BE49-F238E27FC236}">
                <a16:creationId xmlns:a16="http://schemas.microsoft.com/office/drawing/2014/main" id="{C4D01341-3E53-4DAD-AA8E-FA72F8166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920" y="3138840"/>
            <a:ext cx="19764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每条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finding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带 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severity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1" name="TextBox 15">
            <a:extLst xmlns:a="http://schemas.openxmlformats.org/drawingml/2006/main">
              <a:ext uri="{FF2B5EF4-FFF2-40B4-BE49-F238E27FC236}">
                <a16:creationId xmlns:a16="http://schemas.microsoft.com/office/drawing/2014/main" id="{3734BFC2-FA06-4FBE-A57A-C14FAF961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920" y="3386520"/>
            <a:ext cx="139032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与建议回修目标，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2" name="TextBox 16">
            <a:extLst xmlns:a="http://schemas.openxmlformats.org/drawingml/2006/main">
              <a:ext uri="{FF2B5EF4-FFF2-40B4-BE49-F238E27FC236}">
                <a16:creationId xmlns:a16="http://schemas.microsoft.com/office/drawing/2014/main" id="{03A53FED-058C-41C4-8872-4F5C134C1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920" y="3634200"/>
            <a:ext cx="17348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直接决定回哪个节点。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3" name="TextBox 17">
            <a:extLst xmlns:a="http://schemas.openxmlformats.org/drawingml/2006/main">
              <a:ext uri="{FF2B5EF4-FFF2-40B4-BE49-F238E27FC236}">
                <a16:creationId xmlns:a16="http://schemas.microsoft.com/office/drawing/2014/main" id="{565D0293-1BD7-4742-B9C9-50DFDECF3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8640" y="3974400"/>
            <a:ext cx="46260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已实现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5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D647F7D7-4316-4EF0-BC54-749D5862C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400640" y="1428840"/>
            <a:ext cx="3389760" cy="2856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6" name="TextBox 20">
            <a:extLst xmlns:a="http://schemas.openxmlformats.org/drawingml/2006/main">
              <a:ext uri="{FF2B5EF4-FFF2-40B4-BE49-F238E27FC236}">
                <a16:creationId xmlns:a16="http://schemas.microsoft.com/office/drawing/2014/main" id="{510DC3AB-C97D-4FAA-9296-D37199F45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20600" y="1612440"/>
            <a:ext cx="161748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SPEC 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前向注入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7" name="TextBox 21">
            <a:extLst xmlns:a="http://schemas.openxmlformats.org/drawingml/2006/main">
              <a:ext uri="{FF2B5EF4-FFF2-40B4-BE49-F238E27FC236}">
                <a16:creationId xmlns:a16="http://schemas.microsoft.com/office/drawing/2014/main" id="{086D4A94-FFFA-418A-9DBC-5160E8757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23480" y="1992960"/>
            <a:ext cx="106560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生成时就给知识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8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B51AB939-F8F3-49B0-9B3C-474CF1F63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29240" y="2286000"/>
            <a:ext cx="293256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9" name="TextBox 23">
            <a:extLst xmlns:a="http://schemas.openxmlformats.org/drawingml/2006/main">
              <a:ext uri="{FF2B5EF4-FFF2-40B4-BE49-F238E27FC236}">
                <a16:creationId xmlns:a16="http://schemas.microsoft.com/office/drawing/2014/main" id="{151CB6AE-021D-4D4F-BD08-C8CBAC623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23120" y="2461320"/>
            <a:ext cx="130356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按钮是否用了项目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0" name="TextBox 24">
            <a:extLst xmlns:a="http://schemas.openxmlformats.org/drawingml/2006/main">
              <a:ext uri="{FF2B5EF4-FFF2-40B4-BE49-F238E27FC236}">
                <a16:creationId xmlns:a16="http://schemas.microsoft.com/office/drawing/2014/main" id="{A1C36558-FDC8-40A8-AC4D-2B1C19C75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23120" y="2670840"/>
            <a:ext cx="65736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现行模板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1" name="TextBox 25">
            <a:extLst xmlns:a="http://schemas.openxmlformats.org/drawingml/2006/main">
              <a:ext uri="{FF2B5EF4-FFF2-40B4-BE49-F238E27FC236}">
                <a16:creationId xmlns:a16="http://schemas.microsoft.com/office/drawing/2014/main" id="{108B0149-CCB9-46B7-815E-C5DAA643E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23120" y="3013560"/>
            <a:ext cx="148932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有没有用大图 </a:t>
            </a:r>
            <a:r>
              <a:rPr sz="1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+ </a:t>
            </a:r>
            <a:r>
              <a:rPr sz="1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透明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2" name="TextBox 26">
            <a:extLst xmlns:a="http://schemas.openxmlformats.org/drawingml/2006/main">
              <a:ext uri="{FF2B5EF4-FFF2-40B4-BE49-F238E27FC236}">
                <a16:creationId xmlns:a16="http://schemas.microsoft.com/office/drawing/2014/main" id="{86FD5DBC-95F3-45A2-8003-0944B9A76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23120" y="3223440"/>
            <a:ext cx="98028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热区蒙混过关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3" name="TextBox 27">
            <a:extLst xmlns:a="http://schemas.openxmlformats.org/drawingml/2006/main">
              <a:ext uri="{FF2B5EF4-FFF2-40B4-BE49-F238E27FC236}">
                <a16:creationId xmlns:a16="http://schemas.microsoft.com/office/drawing/2014/main" id="{8622FDFC-3370-498D-ADEB-FE38E6C5F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23120" y="3604320"/>
            <a:ext cx="194976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过去只在人和人之间流转，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4" name="TextBox 28">
            <a:extLst xmlns:a="http://schemas.openxmlformats.org/drawingml/2006/main">
              <a:ext uri="{FF2B5EF4-FFF2-40B4-BE49-F238E27FC236}">
                <a16:creationId xmlns:a16="http://schemas.microsoft.com/office/drawing/2014/main" id="{8463E5AF-D8DC-450F-9F5C-B9A3AA2DB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23120" y="3832920"/>
            <a:ext cx="194976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现在变成机器能查的东西。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6" name="Rectangle 30">
            <a:extLst xmlns:a="http://schemas.openxmlformats.org/drawingml/2006/main">
              <a:ext uri="{FF2B5EF4-FFF2-40B4-BE49-F238E27FC236}">
                <a16:creationId xmlns:a16="http://schemas.microsoft.com/office/drawing/2014/main" id="{3FD7B75F-8C20-44EC-91BC-11C65BA1D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15480" y="1428840"/>
            <a:ext cx="3389760" cy="2856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7" name="TextBox 31">
            <a:extLst xmlns:a="http://schemas.openxmlformats.org/drawingml/2006/main">
              <a:ext uri="{FF2B5EF4-FFF2-40B4-BE49-F238E27FC236}">
                <a16:creationId xmlns:a16="http://schemas.microsoft.com/office/drawing/2014/main" id="{2DD9698E-08B6-4B0B-B76E-E79E147E7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35440" y="1612440"/>
            <a:ext cx="122436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Benchmark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8" name="Rectangle 32">
            <a:extLst xmlns:a="http://schemas.openxmlformats.org/drawingml/2006/main">
              <a:ext uri="{FF2B5EF4-FFF2-40B4-BE49-F238E27FC236}">
                <a16:creationId xmlns:a16="http://schemas.microsoft.com/office/drawing/2014/main" id="{547C2321-37CC-468E-ADE3-C8E593F20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287000" y="1600200"/>
            <a:ext cx="989640" cy="2275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9" name="TextBox 33">
            <a:extLst xmlns:a="http://schemas.openxmlformats.org/drawingml/2006/main">
              <a:ext uri="{FF2B5EF4-FFF2-40B4-BE49-F238E27FC236}">
                <a16:creationId xmlns:a16="http://schemas.microsoft.com/office/drawing/2014/main" id="{ABF9417F-7302-4D03-AB84-7B150584B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564920" y="1658160"/>
            <a:ext cx="43380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下一步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0" name="TextBox 34">
            <a:extLst xmlns:a="http://schemas.openxmlformats.org/drawingml/2006/main">
              <a:ext uri="{FF2B5EF4-FFF2-40B4-BE49-F238E27FC236}">
                <a16:creationId xmlns:a16="http://schemas.microsoft.com/office/drawing/2014/main" id="{ABE90A75-5070-4CC1-AA2B-770F4526C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38320" y="1992960"/>
            <a:ext cx="91512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比较版本之间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1" name="Rectangle 35">
            <a:extLst xmlns:a="http://schemas.openxmlformats.org/drawingml/2006/main">
              <a:ext uri="{FF2B5EF4-FFF2-40B4-BE49-F238E27FC236}">
                <a16:creationId xmlns:a16="http://schemas.microsoft.com/office/drawing/2014/main" id="{D989380F-50E6-41E3-9C23-3A494A395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44080" y="2286000"/>
            <a:ext cx="293256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2" name="TextBox 36">
            <a:extLst xmlns:a="http://schemas.openxmlformats.org/drawingml/2006/main">
              <a:ext uri="{FF2B5EF4-FFF2-40B4-BE49-F238E27FC236}">
                <a16:creationId xmlns:a16="http://schemas.microsoft.com/office/drawing/2014/main" id="{49741448-A228-4B30-AC2C-93241AFB5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37600" y="2491200"/>
            <a:ext cx="19072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把同一套检查固定在一组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3" name="TextBox 37">
            <a:extLst xmlns:a="http://schemas.openxmlformats.org/drawingml/2006/main">
              <a:ext uri="{FF2B5EF4-FFF2-40B4-BE49-F238E27FC236}">
                <a16:creationId xmlns:a16="http://schemas.microsoft.com/office/drawing/2014/main" id="{F2BE490B-2D95-4EE4-A9D4-45A6973BE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37600" y="2738880"/>
            <a:ext cx="12182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代表性案例上。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4" name="TextBox 38">
            <a:extLst xmlns:a="http://schemas.openxmlformats.org/drawingml/2006/main">
              <a:ext uri="{FF2B5EF4-FFF2-40B4-BE49-F238E27FC236}">
                <a16:creationId xmlns:a16="http://schemas.microsoft.com/office/drawing/2014/main" id="{B9BEDD31-AF9F-4298-ADC2-0107DF426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37600" y="3138840"/>
            <a:ext cx="19072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改了提示词或流程之后，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5" name="TextBox 39">
            <a:extLst xmlns:a="http://schemas.openxmlformats.org/drawingml/2006/main">
              <a:ext uri="{FF2B5EF4-FFF2-40B4-BE49-F238E27FC236}">
                <a16:creationId xmlns:a16="http://schemas.microsoft.com/office/drawing/2014/main" id="{59841503-2938-4259-AEAF-DBC99B5B8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37600" y="3386520"/>
            <a:ext cx="22518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有没有进步、是否引入回归，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6" name="TextBox 40">
            <a:extLst xmlns:a="http://schemas.openxmlformats.org/drawingml/2006/main">
              <a:ext uri="{FF2B5EF4-FFF2-40B4-BE49-F238E27FC236}">
                <a16:creationId xmlns:a16="http://schemas.microsoft.com/office/drawing/2014/main" id="{DFF02F63-9AB4-4CE5-95D9-4BE990984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37600" y="3634200"/>
            <a:ext cx="17348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都应该能重新跑出来。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7" name="TextBox 41">
            <a:extLst xmlns:a="http://schemas.openxmlformats.org/drawingml/2006/main">
              <a:ext uri="{FF2B5EF4-FFF2-40B4-BE49-F238E27FC236}">
                <a16:creationId xmlns:a16="http://schemas.microsoft.com/office/drawing/2014/main" id="{C6168812-C43F-47FA-A080-EC23760E8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38320" y="3974400"/>
            <a:ext cx="207612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现有 </a:t>
            </a: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10 </a:t>
            </a: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个案例，缺跨版本评分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9" name="Rectangle 43">
            <a:extLst xmlns:a="http://schemas.openxmlformats.org/drawingml/2006/main">
              <a:ext uri="{FF2B5EF4-FFF2-40B4-BE49-F238E27FC236}">
                <a16:creationId xmlns:a16="http://schemas.microsoft.com/office/drawing/2014/main" id="{928AFE06-ACA4-411F-878B-8E31589B2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4591080"/>
            <a:ext cx="37080" cy="494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80" name="TextBox 44">
            <a:extLst xmlns:a="http://schemas.openxmlformats.org/drawingml/2006/main">
              <a:ext uri="{FF2B5EF4-FFF2-40B4-BE49-F238E27FC236}">
                <a16:creationId xmlns:a16="http://schemas.microsoft.com/office/drawing/2014/main" id="{E4B48516-F227-47F7-862E-9CEBE85FB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8320" y="4668840"/>
            <a:ext cx="8524080" cy="307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只做后向检查是不够的——项目规范、组件习惯、人的判断，必须在前向也注入给模型。</a:t>
            </a:r>
            <a:endParaRPr sz="15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81" name="TextBox 45">
            <a:extLst xmlns:a="http://schemas.openxmlformats.org/drawingml/2006/main">
              <a:ext uri="{FF2B5EF4-FFF2-40B4-BE49-F238E27FC236}">
                <a16:creationId xmlns:a16="http://schemas.microsoft.com/office/drawing/2014/main" id="{E5C6662C-5B02-4844-953E-1F671AA25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9040" y="4913640"/>
            <a:ext cx="930384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SDD 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在这里是必须的。运行环境和评测环境最好共用校验器：反馈与 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Benchmark </a:t>
            </a: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本来就是同一份工程投入。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82" name="Rectangle 47">
            <a:extLst xmlns:a="http://schemas.openxmlformats.org/drawingml/2006/main">
              <a:ext uri="{FF2B5EF4-FFF2-40B4-BE49-F238E27FC236}">
                <a16:creationId xmlns:a16="http://schemas.microsoft.com/office/drawing/2014/main" id="{502FC758-801A-4B6D-B11F-23CC55BB8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1504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84" name="TextBox 48">
            <a:extLst xmlns:a="http://schemas.openxmlformats.org/drawingml/2006/main">
              <a:ext uri="{FF2B5EF4-FFF2-40B4-BE49-F238E27FC236}">
                <a16:creationId xmlns:a16="http://schemas.microsoft.com/office/drawing/2014/main" id="{FD172DFC-7820-433F-9E2F-A46D2BECB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320" y="5596560"/>
            <a:ext cx="895320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Anthropic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的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C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编译器实验：靠测试集、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CI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和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GCC oracle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推动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Agent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迭代，最终能编译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Linux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，但代码质量不足。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85" name="TextBox 49">
            <a:extLst xmlns:a="http://schemas.openxmlformats.org/drawingml/2006/main">
              <a:ext uri="{FF2B5EF4-FFF2-40B4-BE49-F238E27FC236}">
                <a16:creationId xmlns:a16="http://schemas.microsoft.com/office/drawing/2014/main" id="{6254EB11-C134-474B-915F-1CAFF9082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6800" y="5958720"/>
            <a:ext cx="765000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反馈可以把系统推向可运行，却不会自动定义可维护性和人的品味。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88" name="TextBox 52">
            <a:extLst xmlns:a="http://schemas.openxmlformats.org/drawingml/2006/main">
              <a:ext uri="{FF2B5EF4-FFF2-40B4-BE49-F238E27FC236}">
                <a16:creationId xmlns:a16="http://schemas.microsoft.com/office/drawing/2014/main" id="{76F9B7CB-0A81-4CE3-962D-18FAB2039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31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2473334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9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AC28BE2-96D3-4F77-BCED-46A7054D9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33520"/>
            <a:ext cx="37080" cy="4179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91" name="TextBox 3">
            <a:extLst xmlns:a="http://schemas.openxmlformats.org/drawingml/2006/main">
              <a:ext uri="{FF2B5EF4-FFF2-40B4-BE49-F238E27FC236}">
                <a16:creationId xmlns:a16="http://schemas.microsoft.com/office/drawing/2014/main" id="{FFB016A1-1C6F-45C5-9D45-0749CFBC7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1840" y="568800"/>
            <a:ext cx="405648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鸿沟里还有两块没补上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92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57C7D29-86C7-43D4-A09D-D388CA4DF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896480" y="619200"/>
            <a:ext cx="60840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93" name="TextBox 5">
            <a:extLst xmlns:a="http://schemas.openxmlformats.org/drawingml/2006/main">
              <a:ext uri="{FF2B5EF4-FFF2-40B4-BE49-F238E27FC236}">
                <a16:creationId xmlns:a16="http://schemas.microsoft.com/office/drawing/2014/main" id="{28DE278F-35AA-4E40-A8D5-721CCF92B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003760" y="692640"/>
            <a:ext cx="3942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对账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94" name="Rectangle 7">
            <a:extLst xmlns:a="http://schemas.openxmlformats.org/drawingml/2006/main">
              <a:ext uri="{FF2B5EF4-FFF2-40B4-BE49-F238E27FC236}">
                <a16:creationId xmlns:a16="http://schemas.microsoft.com/office/drawing/2014/main" id="{67E10D67-C9EF-47BB-8B61-4332714F0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96" name="TextBox 8">
            <a:extLst xmlns:a="http://schemas.openxmlformats.org/drawingml/2006/main">
              <a:ext uri="{FF2B5EF4-FFF2-40B4-BE49-F238E27FC236}">
                <a16:creationId xmlns:a16="http://schemas.microsoft.com/office/drawing/2014/main" id="{C9D3F5BF-3856-4F73-9840-0F3D32605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320" y="1386360"/>
            <a:ext cx="27946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第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6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页列出的五项，现在可以对账了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98" name="TextBox 10">
            <a:extLst xmlns:a="http://schemas.openxmlformats.org/drawingml/2006/main">
              <a:ext uri="{FF2B5EF4-FFF2-40B4-BE49-F238E27FC236}">
                <a16:creationId xmlns:a16="http://schemas.microsoft.com/office/drawing/2014/main" id="{03D2EE10-3F15-48F3-A76B-ED8871FD4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680" y="1775520"/>
            <a:ext cx="132768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第 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6 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页提出的五项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99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90CBA7EC-E1FB-48F6-B624-56242DE9E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057400"/>
            <a:ext cx="5218560" cy="38088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0" name="TextBox 12">
            <a:extLst xmlns:a="http://schemas.openxmlformats.org/drawingml/2006/main">
              <a:ext uri="{FF2B5EF4-FFF2-40B4-BE49-F238E27FC236}">
                <a16:creationId xmlns:a16="http://schemas.microsoft.com/office/drawing/2014/main" id="{A67934FE-0A87-4B6C-ABF7-2CF48801C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2480" y="2342160"/>
            <a:ext cx="28116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✓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1" name="TextBox 13">
            <a:extLst xmlns:a="http://schemas.openxmlformats.org/drawingml/2006/main">
              <a:ext uri="{FF2B5EF4-FFF2-40B4-BE49-F238E27FC236}">
                <a16:creationId xmlns:a16="http://schemas.microsoft.com/office/drawing/2014/main" id="{7508ECC0-E1DE-4D4A-A87E-F79105195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381680" y="2358360"/>
            <a:ext cx="98640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控件类型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2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628B9FB0-DB24-41F9-A3BE-086BB874B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2560" y="2762280"/>
            <a:ext cx="468540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3" name="TextBox 15">
            <a:extLst xmlns:a="http://schemas.openxmlformats.org/drawingml/2006/main">
              <a:ext uri="{FF2B5EF4-FFF2-40B4-BE49-F238E27FC236}">
                <a16:creationId xmlns:a16="http://schemas.microsoft.com/office/drawing/2014/main" id="{FF809CB5-44F4-4B05-81D8-D93CB66E9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2480" y="3047040"/>
            <a:ext cx="28116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✓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4" name="TextBox 16">
            <a:extLst xmlns:a="http://schemas.openxmlformats.org/drawingml/2006/main">
              <a:ext uri="{FF2B5EF4-FFF2-40B4-BE49-F238E27FC236}">
                <a16:creationId xmlns:a16="http://schemas.microsoft.com/office/drawing/2014/main" id="{E64FF262-1601-40AD-A376-1D720CC11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381680" y="3063240"/>
            <a:ext cx="122868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自适应规则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5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ABE1D106-85F0-4F79-A6A0-191661374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2560" y="3467160"/>
            <a:ext cx="468540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6" name="TextBox 18">
            <a:extLst xmlns:a="http://schemas.openxmlformats.org/drawingml/2006/main">
              <a:ext uri="{FF2B5EF4-FFF2-40B4-BE49-F238E27FC236}">
                <a16:creationId xmlns:a16="http://schemas.microsoft.com/office/drawing/2014/main" id="{CBDABB77-DFEF-4942-99F6-34B700D83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2480" y="3751920"/>
            <a:ext cx="29448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✕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7" name="TextBox 19">
            <a:extLst xmlns:a="http://schemas.openxmlformats.org/drawingml/2006/main">
              <a:ext uri="{FF2B5EF4-FFF2-40B4-BE49-F238E27FC236}">
                <a16:creationId xmlns:a16="http://schemas.microsoft.com/office/drawing/2014/main" id="{E52A31F2-FDBC-4674-9C2B-595738331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381680" y="3768120"/>
            <a:ext cx="103500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交互状态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8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FED2F450-DB16-46E6-A457-56C8DCDF6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2560" y="4172040"/>
            <a:ext cx="468540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9" name="TextBox 21">
            <a:extLst xmlns:a="http://schemas.openxmlformats.org/drawingml/2006/main">
              <a:ext uri="{FF2B5EF4-FFF2-40B4-BE49-F238E27FC236}">
                <a16:creationId xmlns:a16="http://schemas.microsoft.com/office/drawing/2014/main" id="{DC5C08B2-8878-43EE-B374-E048E927C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2480" y="4456800"/>
            <a:ext cx="29448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✕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0" name="TextBox 22">
            <a:extLst xmlns:a="http://schemas.openxmlformats.org/drawingml/2006/main">
              <a:ext uri="{FF2B5EF4-FFF2-40B4-BE49-F238E27FC236}">
                <a16:creationId xmlns:a16="http://schemas.microsoft.com/office/drawing/2014/main" id="{CE7DF056-2095-43E8-84EE-3CF02F05A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381680" y="4473000"/>
            <a:ext cx="103500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动画时序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1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E0B3D7E7-FF39-4BD4-8F88-DF654EF7E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2560" y="4876920"/>
            <a:ext cx="468540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2" name="TextBox 24">
            <a:extLst xmlns:a="http://schemas.openxmlformats.org/drawingml/2006/main">
              <a:ext uri="{FF2B5EF4-FFF2-40B4-BE49-F238E27FC236}">
                <a16:creationId xmlns:a16="http://schemas.microsoft.com/office/drawing/2014/main" id="{42CB6413-E275-4D06-B8A9-D971D4779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2480" y="5161680"/>
            <a:ext cx="28116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✓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3" name="TextBox 25">
            <a:extLst xmlns:a="http://schemas.openxmlformats.org/drawingml/2006/main">
              <a:ext uri="{FF2B5EF4-FFF2-40B4-BE49-F238E27FC236}">
                <a16:creationId xmlns:a16="http://schemas.microsoft.com/office/drawing/2014/main" id="{1812DB42-6A46-4C0A-9E4E-0C116DC19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381680" y="5177880"/>
            <a:ext cx="98640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数据绑定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4" name="TextBox 26">
            <a:extLst xmlns:a="http://schemas.openxmlformats.org/drawingml/2006/main">
              <a:ext uri="{FF2B5EF4-FFF2-40B4-BE49-F238E27FC236}">
                <a16:creationId xmlns:a16="http://schemas.microsoft.com/office/drawing/2014/main" id="{BE928DFC-AE27-408C-A073-64C64CCA1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422880" y="5242680"/>
            <a:ext cx="114192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留空等策划配表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6" name="TextBox 28">
            <a:extLst xmlns:a="http://schemas.openxmlformats.org/drawingml/2006/main">
              <a:ext uri="{FF2B5EF4-FFF2-40B4-BE49-F238E27FC236}">
                <a16:creationId xmlns:a16="http://schemas.microsoft.com/office/drawing/2014/main" id="{DC9F0DBD-F596-4BDF-AEBA-6B7C61A69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0560" y="1775520"/>
            <a:ext cx="81900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已经补上的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7" name="TextBox 29">
            <a:extLst xmlns:a="http://schemas.openxmlformats.org/drawingml/2006/main">
              <a:ext uri="{FF2B5EF4-FFF2-40B4-BE49-F238E27FC236}">
                <a16:creationId xmlns:a16="http://schemas.microsoft.com/office/drawing/2014/main" id="{1684DCCE-25D4-42A8-8940-822C3192F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76600" y="2113560"/>
            <a:ext cx="28116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✓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8" name="TextBox 30">
            <a:extLst xmlns:a="http://schemas.openxmlformats.org/drawingml/2006/main">
              <a:ext uri="{FF2B5EF4-FFF2-40B4-BE49-F238E27FC236}">
                <a16:creationId xmlns:a16="http://schemas.microsoft.com/office/drawing/2014/main" id="{BE8CD92C-4A37-4973-AB50-3EDB30F2D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59280" y="2145960"/>
            <a:ext cx="94860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控件类型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9" name="TextBox 31">
            <a:extLst xmlns:a="http://schemas.openxmlformats.org/drawingml/2006/main">
              <a:ext uri="{FF2B5EF4-FFF2-40B4-BE49-F238E27FC236}">
                <a16:creationId xmlns:a16="http://schemas.microsoft.com/office/drawing/2014/main" id="{BAB06A25-E919-404C-96B1-432C8A824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84960" y="2186640"/>
            <a:ext cx="14162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模型推测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+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知识库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0" name="TextBox 32">
            <a:extLst xmlns:a="http://schemas.openxmlformats.org/drawingml/2006/main">
              <a:ext uri="{FF2B5EF4-FFF2-40B4-BE49-F238E27FC236}">
                <a16:creationId xmlns:a16="http://schemas.microsoft.com/office/drawing/2014/main" id="{4D7ACA15-1A49-4C88-8C81-33268B5F2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76600" y="2570760"/>
            <a:ext cx="28116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✓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1" name="TextBox 33">
            <a:extLst xmlns:a="http://schemas.openxmlformats.org/drawingml/2006/main">
              <a:ext uri="{FF2B5EF4-FFF2-40B4-BE49-F238E27FC236}">
                <a16:creationId xmlns:a16="http://schemas.microsoft.com/office/drawing/2014/main" id="{6415830C-930E-4957-98C4-5A1CD77D9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59280" y="2603160"/>
            <a:ext cx="118188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自适应规则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2" name="TextBox 34">
            <a:extLst xmlns:a="http://schemas.openxmlformats.org/drawingml/2006/main">
              <a:ext uri="{FF2B5EF4-FFF2-40B4-BE49-F238E27FC236}">
                <a16:creationId xmlns:a16="http://schemas.microsoft.com/office/drawing/2014/main" id="{B0C58FCE-291D-4263-A315-7E38CED5E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84960" y="2643840"/>
            <a:ext cx="14162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锚点推断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+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白名单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3" name="Rectangle 36">
            <a:extLst xmlns:a="http://schemas.openxmlformats.org/drawingml/2006/main">
              <a:ext uri="{FF2B5EF4-FFF2-40B4-BE49-F238E27FC236}">
                <a16:creationId xmlns:a16="http://schemas.microsoft.com/office/drawing/2014/main" id="{C246A315-C032-48DE-A5BE-A944D63D8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680" y="3238560"/>
            <a:ext cx="521856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5" name="TextBox 37">
            <a:extLst xmlns:a="http://schemas.openxmlformats.org/drawingml/2006/main">
              <a:ext uri="{FF2B5EF4-FFF2-40B4-BE49-F238E27FC236}">
                <a16:creationId xmlns:a16="http://schemas.microsoft.com/office/drawing/2014/main" id="{05D823DD-0758-42F3-AD44-83D7309ED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80560" y="3489840"/>
            <a:ext cx="81900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还没补上的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6" name="TextBox 38">
            <a:extLst xmlns:a="http://schemas.openxmlformats.org/drawingml/2006/main">
              <a:ext uri="{FF2B5EF4-FFF2-40B4-BE49-F238E27FC236}">
                <a16:creationId xmlns:a16="http://schemas.microsoft.com/office/drawing/2014/main" id="{BC9D70B2-D3D7-4989-9B63-590EEBB82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76600" y="3828240"/>
            <a:ext cx="29448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✕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7" name="TextBox 39">
            <a:extLst xmlns:a="http://schemas.openxmlformats.org/drawingml/2006/main">
              <a:ext uri="{FF2B5EF4-FFF2-40B4-BE49-F238E27FC236}">
                <a16:creationId xmlns:a16="http://schemas.microsoft.com/office/drawing/2014/main" id="{669EA1D4-EE24-422F-AA4E-A0CC3D37B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59280" y="3860640"/>
            <a:ext cx="94860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交互状态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8" name="TextBox 40">
            <a:extLst xmlns:a="http://schemas.openxmlformats.org/drawingml/2006/main">
              <a:ext uri="{FF2B5EF4-FFF2-40B4-BE49-F238E27FC236}">
                <a16:creationId xmlns:a16="http://schemas.microsoft.com/office/drawing/2014/main" id="{5D1FCD37-CD18-4FA7-BD4F-A84100922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61080" y="4186800"/>
            <a:ext cx="31136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静态设计稿没有时间轴，也不会告诉系统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9" name="TextBox 41">
            <a:extLst xmlns:a="http://schemas.openxmlformats.org/drawingml/2006/main">
              <a:ext uri="{FF2B5EF4-FFF2-40B4-BE49-F238E27FC236}">
                <a16:creationId xmlns:a16="http://schemas.microsoft.com/office/drawing/2014/main" id="{A5B3FABE-0B9E-4504-8D5D-522C2E16E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61080" y="4434480"/>
            <a:ext cx="25966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悬停、按下、禁用之间怎么切换。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0" name="TextBox 42">
            <a:extLst xmlns:a="http://schemas.openxmlformats.org/drawingml/2006/main">
              <a:ext uri="{FF2B5EF4-FFF2-40B4-BE49-F238E27FC236}">
                <a16:creationId xmlns:a16="http://schemas.microsoft.com/office/drawing/2014/main" id="{0ED76F32-D398-4540-86A8-79756A189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61080" y="4682160"/>
            <a:ext cx="442296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简单的可以靠复用带状态的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prefab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；复杂的离不开人工。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1" name="TextBox 43">
            <a:extLst xmlns:a="http://schemas.openxmlformats.org/drawingml/2006/main">
              <a:ext uri="{FF2B5EF4-FFF2-40B4-BE49-F238E27FC236}">
                <a16:creationId xmlns:a16="http://schemas.microsoft.com/office/drawing/2014/main" id="{D3258CEB-7028-4750-9BBE-90782F31E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276600" y="5085360"/>
            <a:ext cx="29448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✕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2" name="TextBox 44">
            <a:extLst xmlns:a="http://schemas.openxmlformats.org/drawingml/2006/main">
              <a:ext uri="{FF2B5EF4-FFF2-40B4-BE49-F238E27FC236}">
                <a16:creationId xmlns:a16="http://schemas.microsoft.com/office/drawing/2014/main" id="{A5CC7CEB-8497-483A-B2AF-763A78A69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59280" y="5117760"/>
            <a:ext cx="94860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动画时序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3" name="TextBox 45">
            <a:extLst xmlns:a="http://schemas.openxmlformats.org/drawingml/2006/main">
              <a:ext uri="{FF2B5EF4-FFF2-40B4-BE49-F238E27FC236}">
                <a16:creationId xmlns:a16="http://schemas.microsoft.com/office/drawing/2014/main" id="{31AF55B5-3E7E-48C0-AC74-45BD8AF15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61080" y="5443920"/>
            <a:ext cx="276876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属性关键帧有交互稿就能初步生成；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4" name="TextBox 46">
            <a:extLst xmlns:a="http://schemas.openxmlformats.org/drawingml/2006/main">
              <a:ext uri="{FF2B5EF4-FFF2-40B4-BE49-F238E27FC236}">
                <a16:creationId xmlns:a16="http://schemas.microsoft.com/office/drawing/2014/main" id="{23768A71-D714-40BF-99FD-A6A9EABD6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61080" y="5691600"/>
            <a:ext cx="28400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粒子、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Live2D</a:t>
            </a: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、序列帧基本不可能。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6" name="Rectangle 48">
            <a:extLst xmlns:a="http://schemas.openxmlformats.org/drawingml/2006/main">
              <a:ext uri="{FF2B5EF4-FFF2-40B4-BE49-F238E27FC236}">
                <a16:creationId xmlns:a16="http://schemas.microsoft.com/office/drawing/2014/main" id="{8D93F1F5-5485-4CCE-BAB0-1E92E12CA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6058080"/>
            <a:ext cx="3708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7" name="TextBox 49">
            <a:extLst xmlns:a="http://schemas.openxmlformats.org/drawingml/2006/main">
              <a:ext uri="{FF2B5EF4-FFF2-40B4-BE49-F238E27FC236}">
                <a16:creationId xmlns:a16="http://schemas.microsoft.com/office/drawing/2014/main" id="{168ECAAB-0A68-43FD-9212-A54639B5E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240" y="6111360"/>
            <a:ext cx="739584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有些工作不属于重复劳动，属于艺术创作。我们也只能停在这里。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0" name="TextBox 52">
            <a:extLst xmlns:a="http://schemas.openxmlformats.org/drawingml/2006/main">
              <a:ext uri="{FF2B5EF4-FFF2-40B4-BE49-F238E27FC236}">
                <a16:creationId xmlns:a16="http://schemas.microsoft.com/office/drawing/2014/main" id="{FEC75C6D-C6F6-4DBB-84BA-A7EC8AD12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32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4716228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42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F5A2809-21DE-4864-B988-CE2301B01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33520"/>
            <a:ext cx="37080" cy="4179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3" name="TextBox 3">
            <a:extLst xmlns:a="http://schemas.openxmlformats.org/drawingml/2006/main">
              <a:ext uri="{FF2B5EF4-FFF2-40B4-BE49-F238E27FC236}">
                <a16:creationId xmlns:a16="http://schemas.microsoft.com/office/drawing/2014/main" id="{E187ADC3-498C-45AA-81A5-82EC890C6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1840" y="568800"/>
            <a:ext cx="933336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Workflow 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固定确定的，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Agent 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负责判断，人补意图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4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3639C19-376D-426C-832B-5B104BB90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744200" y="619200"/>
            <a:ext cx="76104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5" name="TextBox 5">
            <a:extLst xmlns:a="http://schemas.openxmlformats.org/drawingml/2006/main">
              <a:ext uri="{FF2B5EF4-FFF2-40B4-BE49-F238E27FC236}">
                <a16:creationId xmlns:a16="http://schemas.microsoft.com/office/drawing/2014/main" id="{C23B930E-66D5-42B8-9F95-18FEFD0BC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861200" y="692640"/>
            <a:ext cx="52776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判断 </a:t>
            </a: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6" name="Rectangle 7">
            <a:extLst xmlns:a="http://schemas.openxmlformats.org/drawingml/2006/main">
              <a:ext uri="{FF2B5EF4-FFF2-40B4-BE49-F238E27FC236}">
                <a16:creationId xmlns:a16="http://schemas.microsoft.com/office/drawing/2014/main" id="{CDBB6575-EA25-48FF-B83D-61F4D377B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8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9167799-0BEB-4337-88D1-130BA650B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428840"/>
            <a:ext cx="10819440" cy="10087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9" name="TextBox 9">
            <a:extLst xmlns:a="http://schemas.openxmlformats.org/drawingml/2006/main">
              <a:ext uri="{FF2B5EF4-FFF2-40B4-BE49-F238E27FC236}">
                <a16:creationId xmlns:a16="http://schemas.microsoft.com/office/drawing/2014/main" id="{23AE8E35-E7BE-4AF6-A86C-9F64FE192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4320" y="1618200"/>
            <a:ext cx="128160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W</a:t>
            </a:r>
            <a:r>
              <a:rPr sz="195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o</a:t>
            </a:r>
            <a:r>
              <a:rPr sz="195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r</a:t>
            </a:r>
            <a:r>
              <a:rPr sz="195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k</a:t>
            </a:r>
            <a:r>
              <a:rPr sz="195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f</a:t>
            </a:r>
            <a:r>
              <a:rPr sz="195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l</a:t>
            </a:r>
            <a:r>
              <a:rPr sz="195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o</a:t>
            </a:r>
            <a:r>
              <a:rPr sz="195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w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0" name="TextBox 10">
            <a:extLst xmlns:a="http://schemas.openxmlformats.org/drawingml/2006/main">
              <a:ext uri="{FF2B5EF4-FFF2-40B4-BE49-F238E27FC236}">
                <a16:creationId xmlns:a16="http://schemas.microsoft.com/office/drawing/2014/main" id="{2D98CA5C-46CA-48C7-A028-4A7A595A6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8640" y="1992960"/>
            <a:ext cx="46260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固定层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1" name="TextBox 11">
            <a:extLst xmlns:a="http://schemas.openxmlformats.org/drawingml/2006/main">
              <a:ext uri="{FF2B5EF4-FFF2-40B4-BE49-F238E27FC236}">
                <a16:creationId xmlns:a16="http://schemas.microsoft.com/office/drawing/2014/main" id="{36032A8C-9569-439A-9F15-6A1BC79F3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231000" y="1666800"/>
            <a:ext cx="252828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预处理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编译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装配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验证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2" name="TextBox 12">
            <a:extLst xmlns:a="http://schemas.openxmlformats.org/drawingml/2006/main">
              <a:ext uri="{FF2B5EF4-FFF2-40B4-BE49-F238E27FC236}">
                <a16:creationId xmlns:a16="http://schemas.microsoft.com/office/drawing/2014/main" id="{85690326-ABC7-405B-82F4-C42722F85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232440" y="2023200"/>
            <a:ext cx="582660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输入输出稳定、步骤和检查方式明确时，可以把项目知识与失败处理直接写进代码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4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23AF38CF-5422-40D6-B1A9-D47A74279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552760"/>
            <a:ext cx="10819440" cy="1008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00000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5" name="TextBox 15">
            <a:extLst xmlns:a="http://schemas.openxmlformats.org/drawingml/2006/main">
              <a:ext uri="{FF2B5EF4-FFF2-40B4-BE49-F238E27FC236}">
                <a16:creationId xmlns:a16="http://schemas.microsoft.com/office/drawing/2014/main" id="{D0CD5075-4175-40DA-9D4B-E400F3303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4320" y="2742120"/>
            <a:ext cx="78516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Agent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6" name="TextBox 16">
            <a:extLst xmlns:a="http://schemas.openxmlformats.org/drawingml/2006/main">
              <a:ext uri="{FF2B5EF4-FFF2-40B4-BE49-F238E27FC236}">
                <a16:creationId xmlns:a16="http://schemas.microsoft.com/office/drawing/2014/main" id="{01229EAB-D397-44CE-BECE-F3B857369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8640" y="3116880"/>
            <a:ext cx="46260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判断层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7" name="TextBox 17">
            <a:extLst xmlns:a="http://schemas.openxmlformats.org/drawingml/2006/main">
              <a:ext uri="{FF2B5EF4-FFF2-40B4-BE49-F238E27FC236}">
                <a16:creationId xmlns:a16="http://schemas.microsoft.com/office/drawing/2014/main" id="{6F357A55-66A9-4D48-8FBA-51A45643B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231000" y="2790720"/>
            <a:ext cx="29016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语义判断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资产检索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失败回修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8" name="TextBox 18">
            <a:extLst xmlns:a="http://schemas.openxmlformats.org/drawingml/2006/main">
              <a:ext uri="{FF2B5EF4-FFF2-40B4-BE49-F238E27FC236}">
                <a16:creationId xmlns:a16="http://schemas.microsoft.com/office/drawing/2014/main" id="{44FB5211-053E-482B-8818-27B222012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232440" y="3147120"/>
            <a:ext cx="594972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目标明确但路径无法提前列举时，才需要 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Agent </a:t>
            </a: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自己选工具、观察结果、继续探索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0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660503EF-6C33-4310-A32F-A1F809C90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3676680"/>
            <a:ext cx="10819440" cy="1008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A1A1B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1" name="TextBox 21">
            <a:extLst xmlns:a="http://schemas.openxmlformats.org/drawingml/2006/main">
              <a:ext uri="{FF2B5EF4-FFF2-40B4-BE49-F238E27FC236}">
                <a16:creationId xmlns:a16="http://schemas.microsoft.com/office/drawing/2014/main" id="{B0450AF2-05F2-4A18-9C76-0BB308241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4320" y="3866040"/>
            <a:ext cx="29448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人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2" name="TextBox 22">
            <a:extLst xmlns:a="http://schemas.openxmlformats.org/drawingml/2006/main">
              <a:ext uri="{FF2B5EF4-FFF2-40B4-BE49-F238E27FC236}">
                <a16:creationId xmlns:a16="http://schemas.microsoft.com/office/drawing/2014/main" id="{DDDA40A7-CE74-4489-8FCC-99FA435FB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8640" y="4241160"/>
            <a:ext cx="46260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意图层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3" name="TextBox 23">
            <a:extLst xmlns:a="http://schemas.openxmlformats.org/drawingml/2006/main">
              <a:ext uri="{FF2B5EF4-FFF2-40B4-BE49-F238E27FC236}">
                <a16:creationId xmlns:a16="http://schemas.microsoft.com/office/drawing/2014/main" id="{CD166F7B-F28C-43B4-BA4D-1C75FBAEB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231000" y="3914640"/>
            <a:ext cx="38811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补充设计意图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· </a:t>
            </a:r>
            <a:r>
              <a:rPr sz="15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确认无法被规则判断的结果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4" name="TextBox 24">
            <a:extLst xmlns:a="http://schemas.openxmlformats.org/drawingml/2006/main">
              <a:ext uri="{FF2B5EF4-FFF2-40B4-BE49-F238E27FC236}">
                <a16:creationId xmlns:a16="http://schemas.microsoft.com/office/drawing/2014/main" id="{38BA066F-2EBC-4AC0-8AAD-6D2C50E28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232440" y="4271040"/>
            <a:ext cx="372672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依赖项目经验和人的品味的部分，需要保留人机协作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6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C3922215-76C9-49AD-8C35-21C8ED701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4952880"/>
            <a:ext cx="37080" cy="6084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7" name="TextBox 27">
            <a:extLst xmlns:a="http://schemas.openxmlformats.org/drawingml/2006/main">
              <a:ext uri="{FF2B5EF4-FFF2-40B4-BE49-F238E27FC236}">
                <a16:creationId xmlns:a16="http://schemas.microsoft.com/office/drawing/2014/main" id="{021DE5E8-D8B4-42BF-B2D9-C0072251B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8320" y="5030640"/>
            <a:ext cx="7152840" cy="307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没有必要照着策划、</a:t>
            </a: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GUI</a:t>
            </a: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、</a:t>
            </a: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UIP</a:t>
            </a: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、程序的岗位划分去做一组角色 </a:t>
            </a: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Agent</a:t>
            </a:r>
            <a:r>
              <a:rPr sz="158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。</a:t>
            </a:r>
            <a:endParaRPr sz="15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8" name="TextBox 28">
            <a:extLst xmlns:a="http://schemas.openxmlformats.org/drawingml/2006/main">
              <a:ext uri="{FF2B5EF4-FFF2-40B4-BE49-F238E27FC236}">
                <a16:creationId xmlns:a16="http://schemas.microsoft.com/office/drawing/2014/main" id="{09F56AED-0CD1-48F2-AB39-60D10E682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9040" y="5313600"/>
            <a:ext cx="842436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人类分工来自技能和精力的限制，把这套组织结构搬给模型，只会重新引入上下文交换和沟通成本。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70" name="TextBox 30">
            <a:extLst xmlns:a="http://schemas.openxmlformats.org/drawingml/2006/main">
              <a:ext uri="{FF2B5EF4-FFF2-40B4-BE49-F238E27FC236}">
                <a16:creationId xmlns:a16="http://schemas.microsoft.com/office/drawing/2014/main" id="{ED76B3A1-DD14-4C99-BAC8-CF05FB67E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9400" y="5683680"/>
            <a:ext cx="82702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横向看：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XGUI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也走工作流编排，其余方案多是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SPEC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注入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+ Skill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调度——</a:t>
            </a: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差别主要在投入的精力上。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72" name="Rectangle 32">
            <a:extLst xmlns:a="http://schemas.openxmlformats.org/drawingml/2006/main">
              <a:ext uri="{FF2B5EF4-FFF2-40B4-BE49-F238E27FC236}">
                <a16:creationId xmlns:a16="http://schemas.microsoft.com/office/drawing/2014/main" id="{88AEA0AC-6004-41E8-8F4C-A1A48F060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39840" y="7501320"/>
            <a:ext cx="10819440" cy="4179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73" name="Rectangle 33">
            <a:extLst xmlns:a="http://schemas.openxmlformats.org/drawingml/2006/main">
              <a:ext uri="{FF2B5EF4-FFF2-40B4-BE49-F238E27FC236}">
                <a16:creationId xmlns:a16="http://schemas.microsoft.com/office/drawing/2014/main" id="{F24372AD-F71F-48A1-A2CE-C40579252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 flipV="0">
            <a:off x="538920" y="7560000"/>
            <a:ext cx="145080" cy="4179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72720" tIns="45000" rIns="72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74" name="TextBox 34">
            <a:extLst xmlns:a="http://schemas.openxmlformats.org/drawingml/2006/main">
              <a:ext uri="{FF2B5EF4-FFF2-40B4-BE49-F238E27FC236}">
                <a16:creationId xmlns:a16="http://schemas.microsoft.com/office/drawing/2014/main" id="{919C59CD-D35F-4553-8632-54AFCA3EC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6840" y="6124680"/>
            <a:ext cx="635508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75" name="TextBox 35">
            <a:extLst xmlns:a="http://schemas.openxmlformats.org/drawingml/2006/main">
              <a:ext uri="{FF2B5EF4-FFF2-40B4-BE49-F238E27FC236}">
                <a16:creationId xmlns:a16="http://schemas.microsoft.com/office/drawing/2014/main" id="{CAD067C7-532A-4178-AE54-B4FA45E24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180000" y="7305480"/>
            <a:ext cx="1775160" cy="19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先做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Copilot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，再谈接管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78" name="TextBox 38">
            <a:extLst xmlns:a="http://schemas.openxmlformats.org/drawingml/2006/main">
              <a:ext uri="{FF2B5EF4-FFF2-40B4-BE49-F238E27FC236}">
                <a16:creationId xmlns:a16="http://schemas.microsoft.com/office/drawing/2014/main" id="{A0E50CDD-1984-4FFB-8CFD-35DE18D50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33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3432324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80" name="TextBox 2">
            <a:extLst xmlns:a="http://schemas.openxmlformats.org/drawingml/2006/main">
              <a:ext uri="{FF2B5EF4-FFF2-40B4-BE49-F238E27FC236}">
                <a16:creationId xmlns:a16="http://schemas.microsoft.com/office/drawing/2014/main" id="{F0ADA968-EC46-4998-9009-6084E2DA9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11560"/>
            <a:ext cx="379656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Take Home Message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E51F5B87-2C57-4151-82EB-3CBFEF3FB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896480" y="561960"/>
            <a:ext cx="60840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2" name="TextBox 4">
            <a:extLst xmlns:a="http://schemas.openxmlformats.org/drawingml/2006/main">
              <a:ext uri="{FF2B5EF4-FFF2-40B4-BE49-F238E27FC236}">
                <a16:creationId xmlns:a16="http://schemas.microsoft.com/office/drawing/2014/main" id="{9CD4C12E-AC6C-4202-9A15-9B91A76E5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003760" y="635400"/>
            <a:ext cx="3942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收束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3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9DC2D33-12A8-430F-AAF9-3B930E67F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6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5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E67D61A-33BA-4499-B434-CC7608F72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257480"/>
            <a:ext cx="37080" cy="10656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6" name="TextBox 8">
            <a:extLst xmlns:a="http://schemas.openxmlformats.org/drawingml/2006/main">
              <a:ext uri="{FF2B5EF4-FFF2-40B4-BE49-F238E27FC236}">
                <a16:creationId xmlns:a16="http://schemas.microsoft.com/office/drawing/2014/main" id="{2A26C4E5-CD87-4C4B-BA88-069276F0C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4320" y="1370520"/>
            <a:ext cx="480960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设计稿和 </a:t>
            </a: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UI </a:t>
            </a: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工程之间隔着一整层语义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7" name="TextBox 9">
            <a:extLst xmlns:a="http://schemas.openxmlformats.org/drawingml/2006/main">
              <a:ext uri="{FF2B5EF4-FFF2-40B4-BE49-F238E27FC236}">
                <a16:creationId xmlns:a16="http://schemas.microsoft.com/office/drawing/2014/main" id="{D9FF19C6-39F7-49DC-8337-7CC6BC77E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560" y="1778400"/>
            <a:ext cx="873612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控件类型、交互状态、数据绑定、自适应规则都不在输入里。脚本补不出来，让设计师标注是把活推给上游。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8" name="TextBox 10">
            <a:extLst xmlns:a="http://schemas.openxmlformats.org/drawingml/2006/main">
              <a:ext uri="{FF2B5EF4-FFF2-40B4-BE49-F238E27FC236}">
                <a16:creationId xmlns:a16="http://schemas.microsoft.com/office/drawing/2014/main" id="{D9952600-8AD9-4931-836A-A99C0BAC5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560" y="2064240"/>
            <a:ext cx="4779720" cy="205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生成式模型仍然是在猜，它是第一个不增加别人工作量的解法。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9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803DE28E-6889-4670-936E-633AB2579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3368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1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68C2937D-E860-4A40-9454-A020FDEA9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2685960"/>
            <a:ext cx="37080" cy="10656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2" name="TextBox 14">
            <a:extLst xmlns:a="http://schemas.openxmlformats.org/drawingml/2006/main">
              <a:ext uri="{FF2B5EF4-FFF2-40B4-BE49-F238E27FC236}">
                <a16:creationId xmlns:a16="http://schemas.microsoft.com/office/drawing/2014/main" id="{3DF390DE-EFCF-4827-9F21-B02480E9B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4320" y="2799360"/>
            <a:ext cx="332640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别让模型碰它不擅长的东西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3" name="TextBox 15">
            <a:extLst xmlns:a="http://schemas.openxmlformats.org/drawingml/2006/main">
              <a:ext uri="{FF2B5EF4-FFF2-40B4-BE49-F238E27FC236}">
                <a16:creationId xmlns:a16="http://schemas.microsoft.com/office/drawing/2014/main" id="{BDF69468-DDC2-45A2-842E-78A84797E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560" y="3207240"/>
            <a:ext cx="84906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不写几千行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JSON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改写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IR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；不靠手册串流程改用声明的图；不每次从头生成，只动蓝图圈定的部分。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4" name="TextBox 16">
            <a:extLst xmlns:a="http://schemas.openxmlformats.org/drawingml/2006/main">
              <a:ext uri="{FF2B5EF4-FFF2-40B4-BE49-F238E27FC236}">
                <a16:creationId xmlns:a16="http://schemas.microsoft.com/office/drawing/2014/main" id="{18A85F9A-FE98-4A64-8D39-C36460CD5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560" y="3492720"/>
            <a:ext cx="650052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每一次都是同一件事：缩小模型的动作空间，把确定的部分交给确定性代码。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5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1458F68C-4637-4919-A4A9-36616A241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6252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7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72C2A99B-D376-44A4-A953-64D7A4300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4114800"/>
            <a:ext cx="37080" cy="10656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8" name="TextBox 20">
            <a:extLst xmlns:a="http://schemas.openxmlformats.org/drawingml/2006/main">
              <a:ext uri="{FF2B5EF4-FFF2-40B4-BE49-F238E27FC236}">
                <a16:creationId xmlns:a16="http://schemas.microsoft.com/office/drawing/2014/main" id="{CE15EBC2-7098-48B7-B902-58DB96B02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4320" y="4228200"/>
            <a:ext cx="360216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格式决定路线，反馈决定上限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9" name="TextBox 21">
            <a:extLst xmlns:a="http://schemas.openxmlformats.org/drawingml/2006/main">
              <a:ext uri="{FF2B5EF4-FFF2-40B4-BE49-F238E27FC236}">
                <a16:creationId xmlns:a16="http://schemas.microsoft.com/office/drawing/2014/main" id="{8BA37F5E-76A1-4CC8-9BC6-EC81C802E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560" y="4635720"/>
            <a:ext cx="816408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序列化文本适合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IR </a:t>
            </a:r>
            <a:r>
              <a:rPr sz="13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加编译器，声明式可直接生成，二进制只能走工具。但能不能生成只是一半。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00" name="TextBox 22">
            <a:extLst xmlns:a="http://schemas.openxmlformats.org/drawingml/2006/main">
              <a:ext uri="{FF2B5EF4-FFF2-40B4-BE49-F238E27FC236}">
                <a16:creationId xmlns:a16="http://schemas.microsoft.com/office/drawing/2014/main" id="{AEFD6828-24DD-4D5D-840C-8CC90BB4F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560" y="4921560"/>
            <a:ext cx="809892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Coding Agent </a:t>
            </a: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的进展很大程度来自代码天然拥有便宜而密集的反馈，</a:t>
            </a: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UI </a:t>
            </a: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没有——这需要自己造。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01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94CA6C63-7F70-4E41-9A7A-A4F3ECA7F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03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5C933EED-56D9-4D86-B4B3-0FCE65C4E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543640"/>
            <a:ext cx="37080" cy="7801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04" name="TextBox 26">
            <a:extLst xmlns:a="http://schemas.openxmlformats.org/drawingml/2006/main">
              <a:ext uri="{FF2B5EF4-FFF2-40B4-BE49-F238E27FC236}">
                <a16:creationId xmlns:a16="http://schemas.microsoft.com/office/drawing/2014/main" id="{E4CD98CA-29F0-473E-8E63-4D862CC90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4320" y="5657040"/>
            <a:ext cx="470448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先做能落地的，别过早追求全面自动化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05" name="TextBox 27">
            <a:extLst xmlns:a="http://schemas.openxmlformats.org/drawingml/2006/main">
              <a:ext uri="{FF2B5EF4-FFF2-40B4-BE49-F238E27FC236}">
                <a16:creationId xmlns:a16="http://schemas.microsoft.com/office/drawing/2014/main" id="{59E6D083-A21B-4529-8E57-81470F1A0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7560" y="6064560"/>
            <a:ext cx="767304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蓝图和 </a:t>
            </a: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Copilot </a:t>
            </a: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现在就能用；完全自主的 </a:t>
            </a: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UI </a:t>
            </a:r>
            <a:r>
              <a:rPr sz="13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生成距离仍然遥远，不值得在这个阶段投入。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08" name="TextBox 30">
            <a:extLst xmlns:a="http://schemas.openxmlformats.org/drawingml/2006/main">
              <a:ext uri="{FF2B5EF4-FFF2-40B4-BE49-F238E27FC236}">
                <a16:creationId xmlns:a16="http://schemas.microsoft.com/office/drawing/2014/main" id="{7255215E-A7CF-4AA5-9925-78BCE7943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34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8432352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chemeClr val="accen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10" name="Freeform 2">
            <a:extLst xmlns:a="http://schemas.openxmlformats.org/drawingml/2006/main">
              <a:ext uri="{FF2B5EF4-FFF2-40B4-BE49-F238E27FC236}">
                <a16:creationId xmlns:a16="http://schemas.microsoft.com/office/drawing/2014/main" id="{1C786B50-BB68-4A6A-A0FB-8077F5D97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43000" y="2095560"/>
            <a:ext cx="1713600" cy="476136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4761360"/>
              <a:gd name="textAreaBottom" fmla="*/ 4762440 h 4761360"/>
            </a:gdLst>
            <a:rect l="textAreaLeft" t="textAreaTop" r="textAreaRight" b="textAreaBottom"/>
            <a:pathLst>
              <a:path w="1714500" h="4762500">
                <a:moveTo>
                  <a:pt x="0" y="4762500"/>
                </a:moveTo>
                <a:lnTo>
                  <a:pt x="0" y="762000"/>
                </a:lnTo>
                <a:lnTo>
                  <a:pt x="1714500" y="0"/>
                </a:lnTo>
                <a:lnTo>
                  <a:pt x="1714500" y="4762500"/>
                </a:lnTo>
                <a:close/>
              </a:path>
            </a:pathLst>
          </a:custGeom>
          <a:noFill xmlns:a="http://schemas.openxmlformats.org/drawingml/2006/main"/>
          <a:ln xmlns:a="http://schemas.openxmlformats.org/drawingml/2006/main" w="14288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1" name="Freeform 3">
            <a:extLst xmlns:a="http://schemas.openxmlformats.org/drawingml/2006/main">
              <a:ext uri="{FF2B5EF4-FFF2-40B4-BE49-F238E27FC236}">
                <a16:creationId xmlns:a16="http://schemas.microsoft.com/office/drawing/2014/main" id="{E5166BFB-5C27-41A5-A89A-502ABCBD1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857680" y="2095560"/>
            <a:ext cx="1713600" cy="476136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4761360"/>
              <a:gd name="textAreaBottom" fmla="*/ 4762440 h 4761360"/>
            </a:gdLst>
            <a:rect l="textAreaLeft" t="textAreaTop" r="textAreaRight" b="textAreaBottom"/>
            <a:pathLst>
              <a:path w="1714500" h="4762500">
                <a:moveTo>
                  <a:pt x="0" y="0"/>
                </a:moveTo>
                <a:lnTo>
                  <a:pt x="1714500" y="762000"/>
                </a:lnTo>
                <a:lnTo>
                  <a:pt x="1714500" y="4762500"/>
                </a:lnTo>
                <a:lnTo>
                  <a:pt x="0" y="4762500"/>
                </a:lnTo>
                <a:close/>
              </a:path>
            </a:pathLst>
          </a:custGeom>
          <a:noFill xmlns:a="http://schemas.openxmlformats.org/drawingml/2006/main"/>
          <a:ln xmlns:a="http://schemas.openxmlformats.org/drawingml/2006/main" w="14288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2" name="Freeform 4">
            <a:extLst xmlns:a="http://schemas.openxmlformats.org/drawingml/2006/main">
              <a:ext uri="{FF2B5EF4-FFF2-40B4-BE49-F238E27FC236}">
                <a16:creationId xmlns:a16="http://schemas.microsoft.com/office/drawing/2014/main" id="{BD74CBA9-D8BF-479C-BF32-455EEE415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43000" y="2952720"/>
            <a:ext cx="1713600" cy="76104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761040"/>
              <a:gd name="textAreaBottom" fmla="*/ 762120 h 761040"/>
            </a:gdLst>
            <a:rect l="textAreaLeft" t="textAreaTop" r="textAreaRight" b="textAreaBottom"/>
            <a:pathLst>
              <a:path w="1714500" h="762000">
                <a:moveTo>
                  <a:pt x="0" y="762000"/>
                </a:moveTo>
                <a:lnTo>
                  <a:pt x="1714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3" name="Freeform 5">
            <a:extLst xmlns:a="http://schemas.openxmlformats.org/drawingml/2006/main">
              <a:ext uri="{FF2B5EF4-FFF2-40B4-BE49-F238E27FC236}">
                <a16:creationId xmlns:a16="http://schemas.microsoft.com/office/drawing/2014/main" id="{922A8AE7-A0AE-4821-851D-BA951D9A4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43000" y="3809880"/>
            <a:ext cx="1713600" cy="76104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761040"/>
              <a:gd name="textAreaBottom" fmla="*/ 762120 h 761040"/>
            </a:gdLst>
            <a:rect l="textAreaLeft" t="textAreaTop" r="textAreaRight" b="textAreaBottom"/>
            <a:pathLst>
              <a:path w="1714500" h="762000">
                <a:moveTo>
                  <a:pt x="0" y="762000"/>
                </a:moveTo>
                <a:lnTo>
                  <a:pt x="1714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4" name="Freeform 6">
            <a:extLst xmlns:a="http://schemas.openxmlformats.org/drawingml/2006/main">
              <a:ext uri="{FF2B5EF4-FFF2-40B4-BE49-F238E27FC236}">
                <a16:creationId xmlns:a16="http://schemas.microsoft.com/office/drawing/2014/main" id="{D87B647B-CBD7-4E1C-A1EF-84ABE33CF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43000" y="4667400"/>
            <a:ext cx="1713600" cy="76104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761040"/>
              <a:gd name="textAreaBottom" fmla="*/ 762120 h 761040"/>
            </a:gdLst>
            <a:rect l="textAreaLeft" t="textAreaTop" r="textAreaRight" b="textAreaBottom"/>
            <a:pathLst>
              <a:path w="1714500" h="762000">
                <a:moveTo>
                  <a:pt x="0" y="762000"/>
                </a:moveTo>
                <a:lnTo>
                  <a:pt x="1714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5" name="Freeform 7">
            <a:extLst xmlns:a="http://schemas.openxmlformats.org/drawingml/2006/main">
              <a:ext uri="{FF2B5EF4-FFF2-40B4-BE49-F238E27FC236}">
                <a16:creationId xmlns:a16="http://schemas.microsoft.com/office/drawing/2014/main" id="{8CB76A64-5541-4616-A19A-3CCE807D3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857680" y="2952720"/>
            <a:ext cx="1713600" cy="76104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761040"/>
              <a:gd name="textAreaBottom" fmla="*/ 762120 h 761040"/>
            </a:gdLst>
            <a:rect l="textAreaLeft" t="textAreaTop" r="textAreaRight" b="textAreaBottom"/>
            <a:pathLst>
              <a:path w="1714500" h="762000">
                <a:moveTo>
                  <a:pt x="0" y="0"/>
                </a:moveTo>
                <a:lnTo>
                  <a:pt x="1714500" y="7620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6" name="Freeform 8">
            <a:extLst xmlns:a="http://schemas.openxmlformats.org/drawingml/2006/main">
              <a:ext uri="{FF2B5EF4-FFF2-40B4-BE49-F238E27FC236}">
                <a16:creationId xmlns:a16="http://schemas.microsoft.com/office/drawing/2014/main" id="{C57E9F82-A7D7-4078-B1C3-6F6F8129A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857680" y="3809880"/>
            <a:ext cx="1713600" cy="76104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761040"/>
              <a:gd name="textAreaBottom" fmla="*/ 762120 h 761040"/>
            </a:gdLst>
            <a:rect l="textAreaLeft" t="textAreaTop" r="textAreaRight" b="textAreaBottom"/>
            <a:pathLst>
              <a:path w="1714500" h="762000">
                <a:moveTo>
                  <a:pt x="0" y="0"/>
                </a:moveTo>
                <a:lnTo>
                  <a:pt x="1714500" y="7620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7" name="Freeform 9">
            <a:extLst xmlns:a="http://schemas.openxmlformats.org/drawingml/2006/main">
              <a:ext uri="{FF2B5EF4-FFF2-40B4-BE49-F238E27FC236}">
                <a16:creationId xmlns:a16="http://schemas.microsoft.com/office/drawing/2014/main" id="{657E4F68-D8E2-455F-8337-A7EA494B1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857680" y="4667400"/>
            <a:ext cx="1713600" cy="76104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761040"/>
              <a:gd name="textAreaBottom" fmla="*/ 762120 h 761040"/>
            </a:gdLst>
            <a:rect l="textAreaLeft" t="textAreaTop" r="textAreaRight" b="textAreaBottom"/>
            <a:pathLst>
              <a:path w="1714500" h="762000">
                <a:moveTo>
                  <a:pt x="0" y="0"/>
                </a:moveTo>
                <a:lnTo>
                  <a:pt x="1714500" y="7620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8" name="Freeform 10">
            <a:extLst xmlns:a="http://schemas.openxmlformats.org/drawingml/2006/main">
              <a:ext uri="{FF2B5EF4-FFF2-40B4-BE49-F238E27FC236}">
                <a16:creationId xmlns:a16="http://schemas.microsoft.com/office/drawing/2014/main" id="{8847EE0E-0477-49F7-B65D-08EB4C4CB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00160" y="2476440"/>
            <a:ext cx="8280" cy="4380480"/>
          </a:xfrm>
          <a:custGeom xmlns:a="http://schemas.openxmlformats.org/drawingml/2006/main">
            <a:gdLst>
              <a:gd name="textAreaLeft" fmla="*/ 0 w 8280"/>
              <a:gd name="textAreaRight" fmla="*/ 9360 w 8280"/>
              <a:gd name="textAreaTop" fmla="*/ 0 h 4380480"/>
              <a:gd name="textAreaBottom" fmla="*/ 4381560 h 4380480"/>
            </a:gdLst>
            <a:rect l="textAreaLeft" t="textAreaTop" r="textAreaRight" b="textAreaBottom"/>
            <a:pathLst>
              <a:path w="9525" h="4381500">
                <a:moveTo>
                  <a:pt x="0" y="4381500"/>
                </a:move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9" name="Freeform 11">
            <a:extLst xmlns:a="http://schemas.openxmlformats.org/drawingml/2006/main">
              <a:ext uri="{FF2B5EF4-FFF2-40B4-BE49-F238E27FC236}">
                <a16:creationId xmlns:a16="http://schemas.microsoft.com/office/drawing/2014/main" id="{2336C801-FB34-4AE1-BEFE-EBA061140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714840" y="2457360"/>
            <a:ext cx="8280" cy="4399560"/>
          </a:xfrm>
          <a:custGeom xmlns:a="http://schemas.openxmlformats.org/drawingml/2006/main">
            <a:gdLst>
              <a:gd name="textAreaLeft" fmla="*/ 0 w 8280"/>
              <a:gd name="textAreaRight" fmla="*/ 9360 w 8280"/>
              <a:gd name="textAreaTop" fmla="*/ 0 h 4399560"/>
              <a:gd name="textAreaBottom" fmla="*/ 4400640 h 4399560"/>
            </a:gdLst>
            <a:rect l="textAreaLeft" t="textAreaTop" r="textAreaRight" b="textAreaBottom"/>
            <a:pathLst>
              <a:path w="9525" h="4400550">
                <a:moveTo>
                  <a:pt x="0" y="4400550"/>
                </a:move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0" name="Freeform 12">
            <a:extLst xmlns:a="http://schemas.openxmlformats.org/drawingml/2006/main">
              <a:ext uri="{FF2B5EF4-FFF2-40B4-BE49-F238E27FC236}">
                <a16:creationId xmlns:a16="http://schemas.microsoft.com/office/drawing/2014/main" id="{2A02EBE5-658C-4FEF-A86A-7C8D8FE3A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2552760"/>
            <a:ext cx="1522800" cy="4304160"/>
          </a:xfrm>
          <a:custGeom xmlns:a="http://schemas.openxmlformats.org/drawingml/2006/main">
            <a:gdLst>
              <a:gd name="textAreaLeft" fmla="*/ 0 w 1522800"/>
              <a:gd name="textAreaRight" fmla="*/ 1523880 w 1522800"/>
              <a:gd name="textAreaTop" fmla="*/ 0 h 4304160"/>
              <a:gd name="textAreaBottom" fmla="*/ 4305240 h 4304160"/>
            </a:gdLst>
            <a:rect l="textAreaLeft" t="textAreaTop" r="textAreaRight" b="textAreaBottom"/>
            <a:pathLst>
              <a:path w="1524000" h="4305300">
                <a:moveTo>
                  <a:pt x="0" y="4305300"/>
                </a:moveTo>
                <a:lnTo>
                  <a:pt x="0" y="685800"/>
                </a:lnTo>
                <a:lnTo>
                  <a:pt x="1524000" y="0"/>
                </a:lnTo>
                <a:lnTo>
                  <a:pt x="1524000" y="4305300"/>
                </a:lnTo>
                <a:close/>
              </a:path>
            </a:pathLst>
          </a:custGeom>
          <a:noFill xmlns:a="http://schemas.openxmlformats.org/drawingml/2006/main"/>
          <a:ln xmlns:a="http://schemas.openxmlformats.org/drawingml/2006/main" w="11430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1" name="Freeform 13">
            <a:extLst xmlns:a="http://schemas.openxmlformats.org/drawingml/2006/main">
              <a:ext uri="{FF2B5EF4-FFF2-40B4-BE49-F238E27FC236}">
                <a16:creationId xmlns:a16="http://schemas.microsoft.com/office/drawing/2014/main" id="{39202AC2-DF91-4556-AF86-B86185553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715680" y="2552760"/>
            <a:ext cx="1522800" cy="4304160"/>
          </a:xfrm>
          <a:custGeom xmlns:a="http://schemas.openxmlformats.org/drawingml/2006/main">
            <a:gdLst>
              <a:gd name="textAreaLeft" fmla="*/ 0 w 1522800"/>
              <a:gd name="textAreaRight" fmla="*/ 1523880 w 1522800"/>
              <a:gd name="textAreaTop" fmla="*/ 0 h 4304160"/>
              <a:gd name="textAreaBottom" fmla="*/ 4305240 h 4304160"/>
            </a:gdLst>
            <a:rect l="textAreaLeft" t="textAreaTop" r="textAreaRight" b="textAreaBottom"/>
            <a:pathLst>
              <a:path w="1524000" h="4305300">
                <a:moveTo>
                  <a:pt x="0" y="0"/>
                </a:moveTo>
                <a:lnTo>
                  <a:pt x="1524000" y="685800"/>
                </a:lnTo>
                <a:lnTo>
                  <a:pt x="1524000" y="4305300"/>
                </a:lnTo>
                <a:lnTo>
                  <a:pt x="0" y="4305300"/>
                </a:lnTo>
                <a:close/>
              </a:path>
            </a:pathLst>
          </a:custGeom>
          <a:noFill xmlns:a="http://schemas.openxmlformats.org/drawingml/2006/main"/>
          <a:ln xmlns:a="http://schemas.openxmlformats.org/drawingml/2006/main" w="11430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2" name="Freeform 14">
            <a:extLst xmlns:a="http://schemas.openxmlformats.org/drawingml/2006/main">
              <a:ext uri="{FF2B5EF4-FFF2-40B4-BE49-F238E27FC236}">
                <a16:creationId xmlns:a16="http://schemas.microsoft.com/office/drawing/2014/main" id="{66E7F64C-E508-4922-86B2-A6FA86460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3314880"/>
            <a:ext cx="1522800" cy="684720"/>
          </a:xfrm>
          <a:custGeom xmlns:a="http://schemas.openxmlformats.org/drawingml/2006/main">
            <a:gdLst>
              <a:gd name="textAreaLeft" fmla="*/ 0 w 1522800"/>
              <a:gd name="textAreaRight" fmla="*/ 1523880 w 15228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524000" h="685800">
                <a:moveTo>
                  <a:pt x="0" y="685800"/>
                </a:moveTo>
                <a:lnTo>
                  <a:pt x="15240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7620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3" name="Freeform 15">
            <a:extLst xmlns:a="http://schemas.openxmlformats.org/drawingml/2006/main">
              <a:ext uri="{FF2B5EF4-FFF2-40B4-BE49-F238E27FC236}">
                <a16:creationId xmlns:a16="http://schemas.microsoft.com/office/drawing/2014/main" id="{581E4ED4-304F-41CE-81CB-2D2DB5CC5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4076640"/>
            <a:ext cx="1522800" cy="684720"/>
          </a:xfrm>
          <a:custGeom xmlns:a="http://schemas.openxmlformats.org/drawingml/2006/main">
            <a:gdLst>
              <a:gd name="textAreaLeft" fmla="*/ 0 w 1522800"/>
              <a:gd name="textAreaRight" fmla="*/ 1523880 w 15228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524000" h="685800">
                <a:moveTo>
                  <a:pt x="0" y="685800"/>
                </a:moveTo>
                <a:lnTo>
                  <a:pt x="15240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7620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4" name="Freeform 16">
            <a:extLst xmlns:a="http://schemas.openxmlformats.org/drawingml/2006/main">
              <a:ext uri="{FF2B5EF4-FFF2-40B4-BE49-F238E27FC236}">
                <a16:creationId xmlns:a16="http://schemas.microsoft.com/office/drawing/2014/main" id="{CBB83F71-9536-4102-8A6F-C14AA6595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4838760"/>
            <a:ext cx="1522800" cy="684720"/>
          </a:xfrm>
          <a:custGeom xmlns:a="http://schemas.openxmlformats.org/drawingml/2006/main">
            <a:gdLst>
              <a:gd name="textAreaLeft" fmla="*/ 0 w 1522800"/>
              <a:gd name="textAreaRight" fmla="*/ 1523880 w 15228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524000" h="685800">
                <a:moveTo>
                  <a:pt x="0" y="685800"/>
                </a:moveTo>
                <a:lnTo>
                  <a:pt x="15240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7620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5" name="Freeform 17">
            <a:extLst xmlns:a="http://schemas.openxmlformats.org/drawingml/2006/main">
              <a:ext uri="{FF2B5EF4-FFF2-40B4-BE49-F238E27FC236}">
                <a16:creationId xmlns:a16="http://schemas.microsoft.com/office/drawing/2014/main" id="{4A92B74A-204C-4DEB-917A-AF88BC6F6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715680" y="3314880"/>
            <a:ext cx="1522800" cy="684720"/>
          </a:xfrm>
          <a:custGeom xmlns:a="http://schemas.openxmlformats.org/drawingml/2006/main">
            <a:gdLst>
              <a:gd name="textAreaLeft" fmla="*/ 0 w 1522800"/>
              <a:gd name="textAreaRight" fmla="*/ 1523880 w 15228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524000" h="685800">
                <a:moveTo>
                  <a:pt x="0" y="0"/>
                </a:moveTo>
                <a:lnTo>
                  <a:pt x="1524000" y="685800"/>
                </a:lnTo>
              </a:path>
            </a:pathLst>
          </a:custGeom>
          <a:noFill xmlns:a="http://schemas.openxmlformats.org/drawingml/2006/main"/>
          <a:ln xmlns:a="http://schemas.openxmlformats.org/drawingml/2006/main" w="7620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6" name="Freeform 18">
            <a:extLst xmlns:a="http://schemas.openxmlformats.org/drawingml/2006/main">
              <a:ext uri="{FF2B5EF4-FFF2-40B4-BE49-F238E27FC236}">
                <a16:creationId xmlns:a16="http://schemas.microsoft.com/office/drawing/2014/main" id="{1E9C74F2-D487-471E-9D77-D17A4D613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715680" y="4076640"/>
            <a:ext cx="1522800" cy="684720"/>
          </a:xfrm>
          <a:custGeom xmlns:a="http://schemas.openxmlformats.org/drawingml/2006/main">
            <a:gdLst>
              <a:gd name="textAreaLeft" fmla="*/ 0 w 1522800"/>
              <a:gd name="textAreaRight" fmla="*/ 1523880 w 15228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524000" h="685800">
                <a:moveTo>
                  <a:pt x="0" y="0"/>
                </a:moveTo>
                <a:lnTo>
                  <a:pt x="1524000" y="685800"/>
                </a:lnTo>
              </a:path>
            </a:pathLst>
          </a:custGeom>
          <a:noFill xmlns:a="http://schemas.openxmlformats.org/drawingml/2006/main"/>
          <a:ln xmlns:a="http://schemas.openxmlformats.org/drawingml/2006/main" w="7620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7" name="Freeform 19">
            <a:extLst xmlns:a="http://schemas.openxmlformats.org/drawingml/2006/main">
              <a:ext uri="{FF2B5EF4-FFF2-40B4-BE49-F238E27FC236}">
                <a16:creationId xmlns:a16="http://schemas.microsoft.com/office/drawing/2014/main" id="{23C50C9C-79E9-4D19-A135-6816223AD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53560" y="2895480"/>
            <a:ext cx="8280" cy="3961440"/>
          </a:xfrm>
          <a:custGeom xmlns:a="http://schemas.openxmlformats.org/drawingml/2006/main">
            <a:gdLst>
              <a:gd name="textAreaLeft" fmla="*/ 0 w 8280"/>
              <a:gd name="textAreaRight" fmla="*/ 9360 w 8280"/>
              <a:gd name="textAreaTop" fmla="*/ 0 h 3961440"/>
              <a:gd name="textAreaBottom" fmla="*/ 3962520 h 3961440"/>
            </a:gdLst>
            <a:rect l="textAreaLeft" t="textAreaTop" r="textAreaRight" b="textAreaBottom"/>
            <a:pathLst>
              <a:path w="9525" h="3962400">
                <a:moveTo>
                  <a:pt x="0" y="3962400"/>
                </a:move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7620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8" name="Freeform 20">
            <a:extLst xmlns:a="http://schemas.openxmlformats.org/drawingml/2006/main">
              <a:ext uri="{FF2B5EF4-FFF2-40B4-BE49-F238E27FC236}">
                <a16:creationId xmlns:a16="http://schemas.microsoft.com/office/drawing/2014/main" id="{65977F48-1000-4ACB-A8B8-5F3BC04A7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477440" y="2895480"/>
            <a:ext cx="8280" cy="3961440"/>
          </a:xfrm>
          <a:custGeom xmlns:a="http://schemas.openxmlformats.org/drawingml/2006/main">
            <a:gdLst>
              <a:gd name="textAreaLeft" fmla="*/ 0 w 8280"/>
              <a:gd name="textAreaRight" fmla="*/ 9360 w 8280"/>
              <a:gd name="textAreaTop" fmla="*/ 0 h 3961440"/>
              <a:gd name="textAreaBottom" fmla="*/ 3962520 h 3961440"/>
            </a:gdLst>
            <a:rect l="textAreaLeft" t="textAreaTop" r="textAreaRight" b="textAreaBottom"/>
            <a:pathLst>
              <a:path w="9525" h="3962400">
                <a:moveTo>
                  <a:pt x="0" y="3962400"/>
                </a:move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7620">
            <a:solidFill>
              <a:srgbClr val="FFFFFF">
                <a:alpha val="12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30" name="TextBox 22">
            <a:extLst xmlns:a="http://schemas.openxmlformats.org/drawingml/2006/main">
              <a:ext uri="{FF2B5EF4-FFF2-40B4-BE49-F238E27FC236}">
                <a16:creationId xmlns:a16="http://schemas.microsoft.com/office/drawing/2014/main" id="{6CEDA968-C20F-4160-A02B-A09EFE5EB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018680" y="2881440"/>
            <a:ext cx="4153680" cy="2161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12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Q</a:t>
            </a:r>
            <a:r>
              <a:rPr sz="112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sz="112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&amp;</a:t>
            </a:r>
            <a:r>
              <a:rPr sz="112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sz="112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</a:t>
            </a:r>
            <a:endParaRPr sz="1125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33" name="TextBox 25">
            <a:extLst xmlns:a="http://schemas.openxmlformats.org/drawingml/2006/main">
              <a:ext uri="{FF2B5EF4-FFF2-40B4-BE49-F238E27FC236}">
                <a16:creationId xmlns:a16="http://schemas.microsoft.com/office/drawing/2014/main" id="{1F620C40-7D3E-47B4-9E92-5E0E966AD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FFFFFF">
                    <a:alpha val="70000"/>
                  </a:srgbClr>
                </a:solidFill>
                <a:latin typeface="Arial"/>
                <a:ea typeface="Arial"/>
                <a:cs typeface="Arial"/>
              </a:rPr>
              <a:t>35</a:t>
            </a:r>
            <a:endParaRPr sz="105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004179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chemeClr val="accen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1" name="Freeform 2">
            <a:extLst xmlns:a="http://schemas.openxmlformats.org/drawingml/2006/main">
              <a:ext uri="{FF2B5EF4-FFF2-40B4-BE49-F238E27FC236}">
                <a16:creationId xmlns:a16="http://schemas.microsoft.com/office/drawing/2014/main" id="{E0FF4BD8-F737-44CD-8D58-9AA3CD0E7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2171880"/>
            <a:ext cx="1713600" cy="468540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4685400"/>
              <a:gd name="textAreaBottom" fmla="*/ 4686480 h 4685400"/>
            </a:gdLst>
            <a:rect l="textAreaLeft" t="textAreaTop" r="textAreaRight" b="textAreaBottom"/>
            <a:pathLst>
              <a:path w="1714500" h="4686300">
                <a:moveTo>
                  <a:pt x="0" y="4686300"/>
                </a:moveTo>
                <a:lnTo>
                  <a:pt x="0" y="685800"/>
                </a:lnTo>
                <a:lnTo>
                  <a:pt x="1714500" y="0"/>
                </a:lnTo>
                <a:lnTo>
                  <a:pt x="1714500" y="4686300"/>
                </a:lnTo>
                <a:close/>
              </a:path>
            </a:pathLst>
          </a:custGeom>
          <a:noFill xmlns:a="http://schemas.openxmlformats.org/drawingml/2006/main"/>
          <a:ln xmlns:a="http://schemas.openxmlformats.org/drawingml/2006/main" w="14288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" name="Freeform 3">
            <a:extLst xmlns:a="http://schemas.openxmlformats.org/drawingml/2006/main">
              <a:ext uri="{FF2B5EF4-FFF2-40B4-BE49-F238E27FC236}">
                <a16:creationId xmlns:a16="http://schemas.microsoft.com/office/drawing/2014/main" id="{54668277-DD87-495E-A3D3-6E4F20E43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06120" y="2171880"/>
            <a:ext cx="1713600" cy="468540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4685400"/>
              <a:gd name="textAreaBottom" fmla="*/ 4686480 h 4685400"/>
            </a:gdLst>
            <a:rect l="textAreaLeft" t="textAreaTop" r="textAreaRight" b="textAreaBottom"/>
            <a:pathLst>
              <a:path w="1714500" h="4686300">
                <a:moveTo>
                  <a:pt x="0" y="0"/>
                </a:moveTo>
                <a:lnTo>
                  <a:pt x="1714500" y="685800"/>
                </a:lnTo>
                <a:lnTo>
                  <a:pt x="1714500" y="4686300"/>
                </a:lnTo>
                <a:lnTo>
                  <a:pt x="0" y="4686300"/>
                </a:lnTo>
                <a:close/>
              </a:path>
            </a:pathLst>
          </a:custGeom>
          <a:noFill xmlns:a="http://schemas.openxmlformats.org/drawingml/2006/main"/>
          <a:ln xmlns:a="http://schemas.openxmlformats.org/drawingml/2006/main" w="14288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" name="Freeform 4">
            <a:extLst xmlns:a="http://schemas.openxmlformats.org/drawingml/2006/main">
              <a:ext uri="{FF2B5EF4-FFF2-40B4-BE49-F238E27FC236}">
                <a16:creationId xmlns:a16="http://schemas.microsoft.com/office/drawing/2014/main" id="{F2A5ABED-7475-4DD5-95B9-677DBBF2A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293364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685800"/>
                </a:moveTo>
                <a:lnTo>
                  <a:pt x="1714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" name="Freeform 5">
            <a:extLst xmlns:a="http://schemas.openxmlformats.org/drawingml/2006/main">
              <a:ext uri="{FF2B5EF4-FFF2-40B4-BE49-F238E27FC236}">
                <a16:creationId xmlns:a16="http://schemas.microsoft.com/office/drawing/2014/main" id="{D71AF0B2-8A44-40CC-B6B4-9151CDC5B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369576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685800"/>
                </a:moveTo>
                <a:lnTo>
                  <a:pt x="1714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" name="Freeform 6">
            <a:extLst xmlns:a="http://schemas.openxmlformats.org/drawingml/2006/main">
              <a:ext uri="{FF2B5EF4-FFF2-40B4-BE49-F238E27FC236}">
                <a16:creationId xmlns:a16="http://schemas.microsoft.com/office/drawing/2014/main" id="{35B636D2-7E40-4F15-88FB-F4193C4BC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445788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685800"/>
                </a:moveTo>
                <a:lnTo>
                  <a:pt x="1714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6" name="Freeform 7">
            <a:extLst xmlns:a="http://schemas.openxmlformats.org/drawingml/2006/main">
              <a:ext uri="{FF2B5EF4-FFF2-40B4-BE49-F238E27FC236}">
                <a16:creationId xmlns:a16="http://schemas.microsoft.com/office/drawing/2014/main" id="{4BBE5D07-636D-4086-B5E4-D4577555B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521964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685800"/>
                </a:moveTo>
                <a:lnTo>
                  <a:pt x="1714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" name="Freeform 8">
            <a:extLst xmlns:a="http://schemas.openxmlformats.org/drawingml/2006/main">
              <a:ext uri="{FF2B5EF4-FFF2-40B4-BE49-F238E27FC236}">
                <a16:creationId xmlns:a16="http://schemas.microsoft.com/office/drawing/2014/main" id="{F0386A65-D9F2-42F8-AC45-324588443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06120" y="293364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0"/>
                </a:moveTo>
                <a:lnTo>
                  <a:pt x="1714500" y="6858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" name="Freeform 9">
            <a:extLst xmlns:a="http://schemas.openxmlformats.org/drawingml/2006/main">
              <a:ext uri="{FF2B5EF4-FFF2-40B4-BE49-F238E27FC236}">
                <a16:creationId xmlns:a16="http://schemas.microsoft.com/office/drawing/2014/main" id="{957B5544-8E77-44A5-B6CD-D0FE3B9A4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06120" y="369576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0"/>
                </a:moveTo>
                <a:lnTo>
                  <a:pt x="1714500" y="6858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" name="Freeform 10">
            <a:extLst xmlns:a="http://schemas.openxmlformats.org/drawingml/2006/main">
              <a:ext uri="{FF2B5EF4-FFF2-40B4-BE49-F238E27FC236}">
                <a16:creationId xmlns:a16="http://schemas.microsoft.com/office/drawing/2014/main" id="{CB7850C0-919D-4003-B4E3-11F20BB8D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06120" y="445788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0"/>
                </a:moveTo>
                <a:lnTo>
                  <a:pt x="1714500" y="6858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" name="Freeform 11">
            <a:extLst xmlns:a="http://schemas.openxmlformats.org/drawingml/2006/main">
              <a:ext uri="{FF2B5EF4-FFF2-40B4-BE49-F238E27FC236}">
                <a16:creationId xmlns:a16="http://schemas.microsoft.com/office/drawing/2014/main" id="{E0BD7135-A976-4902-B2B4-C5846A03D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48600" y="2514600"/>
            <a:ext cx="8280" cy="4342320"/>
          </a:xfrm>
          <a:custGeom xmlns:a="http://schemas.openxmlformats.org/drawingml/2006/main">
            <a:gdLst>
              <a:gd name="textAreaLeft" fmla="*/ 0 w 8280"/>
              <a:gd name="textAreaRight" fmla="*/ 9360 w 8280"/>
              <a:gd name="textAreaTop" fmla="*/ 0 h 4342320"/>
              <a:gd name="textAreaBottom" fmla="*/ 4343400 h 4342320"/>
            </a:gdLst>
            <a:rect l="textAreaLeft" t="textAreaTop" r="textAreaRight" b="textAreaBottom"/>
            <a:pathLst>
              <a:path w="9525" h="4343400">
                <a:moveTo>
                  <a:pt x="0" y="4343400"/>
                </a:move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" name="Freeform 12">
            <a:extLst xmlns:a="http://schemas.openxmlformats.org/drawingml/2006/main">
              <a:ext uri="{FF2B5EF4-FFF2-40B4-BE49-F238E27FC236}">
                <a16:creationId xmlns:a16="http://schemas.microsoft.com/office/drawing/2014/main" id="{EB7433EE-85BF-4AEC-A294-1F8ECE829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763280" y="2514600"/>
            <a:ext cx="8280" cy="4342320"/>
          </a:xfrm>
          <a:custGeom xmlns:a="http://schemas.openxmlformats.org/drawingml/2006/main">
            <a:gdLst>
              <a:gd name="textAreaLeft" fmla="*/ 0 w 8280"/>
              <a:gd name="textAreaRight" fmla="*/ 9360 w 8280"/>
              <a:gd name="textAreaTop" fmla="*/ 0 h 4342320"/>
              <a:gd name="textAreaBottom" fmla="*/ 4343400 h 4342320"/>
            </a:gdLst>
            <a:rect l="textAreaLeft" t="textAreaTop" r="textAreaRight" b="textAreaBottom"/>
            <a:pathLst>
              <a:path w="9525" h="4343400">
                <a:moveTo>
                  <a:pt x="0" y="4343400"/>
                </a:move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C60922F2-ECEA-49C0-BD6A-13E4329A0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162080"/>
            <a:ext cx="107532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" name="TextBox 15">
            <a:extLst xmlns:a="http://schemas.openxmlformats.org/drawingml/2006/main">
              <a:ext uri="{FF2B5EF4-FFF2-40B4-BE49-F238E27FC236}">
                <a16:creationId xmlns:a16="http://schemas.microsoft.com/office/drawing/2014/main" id="{C4A5C2EB-A32D-47BF-85F8-9D415A96A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0320" y="1253160"/>
            <a:ext cx="91656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8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从这里开始</a:t>
            </a:r>
            <a:endParaRPr sz="128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" name="TextBox 16">
            <a:extLst xmlns:a="http://schemas.openxmlformats.org/drawingml/2006/main">
              <a:ext uri="{FF2B5EF4-FFF2-40B4-BE49-F238E27FC236}">
                <a16:creationId xmlns:a16="http://schemas.microsoft.com/office/drawing/2014/main" id="{6DB11A2F-39DB-4FBC-B1A0-FAC1F4823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945080" y="1228680"/>
            <a:ext cx="468684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rgbClr val="FFFFFF">
                    <a:alpha val="88000"/>
                  </a:srgbClr>
                </a:solidFill>
                <a:latin typeface="Arial"/>
                <a:ea typeface="Arial"/>
                <a:cs typeface="Arial"/>
              </a:rPr>
              <a:t>既然 </a:t>
            </a:r>
            <a:r>
              <a:rPr sz="1500" b="0" u="none">
                <a:solidFill>
                  <a:srgbClr val="FFFFFF">
                    <a:alpha val="88000"/>
                  </a:srgbClr>
                </a:solidFill>
                <a:latin typeface="Arial"/>
                <a:ea typeface="Arial"/>
                <a:cs typeface="Arial"/>
              </a:rPr>
              <a:t>AI </a:t>
            </a:r>
            <a:r>
              <a:rPr sz="1500" b="0" u="none">
                <a:solidFill>
                  <a:srgbClr val="FFFFFF">
                    <a:alpha val="88000"/>
                  </a:srgbClr>
                </a:solidFill>
                <a:latin typeface="Arial"/>
                <a:ea typeface="Arial"/>
                <a:cs typeface="Arial"/>
              </a:rPr>
              <a:t>写网页那么顺，为什么做游戏 </a:t>
            </a:r>
            <a:r>
              <a:rPr sz="1500" b="0" u="none">
                <a:solidFill>
                  <a:srgbClr val="FFFFFF">
                    <a:alpha val="88000"/>
                  </a:srgbClr>
                </a:solidFill>
                <a:latin typeface="Arial"/>
                <a:ea typeface="Arial"/>
                <a:cs typeface="Arial"/>
              </a:rPr>
              <a:t>UI </a:t>
            </a:r>
            <a:r>
              <a:rPr sz="1500" b="0" u="none">
                <a:solidFill>
                  <a:srgbClr val="FFFFFF">
                    <a:alpha val="88000"/>
                  </a:srgbClr>
                </a:solidFill>
                <a:latin typeface="Arial"/>
                <a:ea typeface="Arial"/>
                <a:cs typeface="Arial"/>
              </a:rPr>
              <a:t>就不行？</a:t>
            </a:r>
            <a:endParaRPr sz="15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" name="TextBox 18">
            <a:extLst xmlns:a="http://schemas.openxmlformats.org/drawingml/2006/main">
              <a:ext uri="{FF2B5EF4-FFF2-40B4-BE49-F238E27FC236}">
                <a16:creationId xmlns:a16="http://schemas.microsoft.com/office/drawing/2014/main" id="{DD5B803F-B76E-4213-B2B2-2855AFDF2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5320" y="1661040"/>
            <a:ext cx="690120" cy="817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42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  <a:endParaRPr sz="42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8" name="TextBox 19">
            <a:extLst xmlns:a="http://schemas.openxmlformats.org/drawingml/2006/main">
              <a:ext uri="{FF2B5EF4-FFF2-40B4-BE49-F238E27FC236}">
                <a16:creationId xmlns:a16="http://schemas.microsoft.com/office/drawing/2014/main" id="{2B091540-C813-49B8-B4BE-57B0955EE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40480" y="1701000"/>
            <a:ext cx="1898280" cy="64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33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问题定义</a:t>
            </a:r>
            <a:endParaRPr sz="33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9" name="TextBox 20">
            <a:extLst xmlns:a="http://schemas.openxmlformats.org/drawingml/2006/main">
              <a:ext uri="{FF2B5EF4-FFF2-40B4-BE49-F238E27FC236}">
                <a16:creationId xmlns:a16="http://schemas.microsoft.com/office/drawing/2014/main" id="{968AFA14-08ED-4B3B-8273-82DE76315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50200" y="2246400"/>
            <a:ext cx="333612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rgbClr val="FFFFFF">
                    <a:alpha val="80000"/>
                  </a:srgbClr>
                </a:solidFill>
                <a:latin typeface="Arial"/>
                <a:ea typeface="Arial"/>
                <a:cs typeface="Arial"/>
              </a:rPr>
              <a:t>设计稿与 </a:t>
            </a:r>
            <a:r>
              <a:rPr sz="1420" b="0" u="none">
                <a:solidFill>
                  <a:srgbClr val="FFFFFF">
                    <a:alpha val="80000"/>
                  </a:srgbClr>
                </a:solidFill>
                <a:latin typeface="Arial"/>
                <a:ea typeface="Arial"/>
                <a:cs typeface="Arial"/>
              </a:rPr>
              <a:t>UI </a:t>
            </a:r>
            <a:r>
              <a:rPr sz="1420" b="0" u="none">
                <a:solidFill>
                  <a:srgbClr val="FFFFFF">
                    <a:alpha val="80000"/>
                  </a:srgbClr>
                </a:solidFill>
                <a:latin typeface="Arial"/>
                <a:ea typeface="Arial"/>
                <a:cs typeface="Arial"/>
              </a:rPr>
              <a:t>工程之间，究竟隔着什么</a:t>
            </a:r>
            <a:endParaRPr sz="142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" name="TextBox 21">
            <a:extLst xmlns:a="http://schemas.openxmlformats.org/drawingml/2006/main">
              <a:ext uri="{FF2B5EF4-FFF2-40B4-BE49-F238E27FC236}">
                <a16:creationId xmlns:a16="http://schemas.microsoft.com/office/drawing/2014/main" id="{6982785B-B4DE-4575-B346-DF03FE778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7480" y="3187080"/>
            <a:ext cx="545400" cy="64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3300" b="1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02</a:t>
            </a:r>
            <a:endParaRPr sz="33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" name="TextBox 22">
            <a:extLst xmlns:a="http://schemas.openxmlformats.org/drawingml/2006/main">
              <a:ext uri="{FF2B5EF4-FFF2-40B4-BE49-F238E27FC236}">
                <a16:creationId xmlns:a16="http://schemas.microsoft.com/office/drawing/2014/main" id="{EE2FD254-CDAB-4C86-A267-8845AFFA1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44440" y="3268080"/>
            <a:ext cx="1397880" cy="497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550" b="0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工</a:t>
            </a:r>
            <a:r>
              <a:rPr sz="2550" b="0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程</a:t>
            </a:r>
            <a:r>
              <a:rPr sz="2550" b="0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实</a:t>
            </a:r>
            <a:r>
              <a:rPr sz="2550" b="0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践</a:t>
            </a:r>
            <a:endParaRPr sz="255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" name="TextBox 23">
            <a:extLst xmlns:a="http://schemas.openxmlformats.org/drawingml/2006/main">
              <a:ext uri="{FF2B5EF4-FFF2-40B4-BE49-F238E27FC236}">
                <a16:creationId xmlns:a16="http://schemas.microsoft.com/office/drawing/2014/main" id="{5DC5B622-7256-46D8-814D-CBA000394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7480" y="4615920"/>
            <a:ext cx="545400" cy="64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3300" b="1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03</a:t>
            </a:r>
            <a:endParaRPr sz="33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" name="TextBox 24">
            <a:extLst xmlns:a="http://schemas.openxmlformats.org/drawingml/2006/main">
              <a:ext uri="{FF2B5EF4-FFF2-40B4-BE49-F238E27FC236}">
                <a16:creationId xmlns:a16="http://schemas.microsoft.com/office/drawing/2014/main" id="{91B789D1-CCC3-4F86-84AC-89958A6CF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44440" y="4696920"/>
            <a:ext cx="1741320" cy="497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550" b="0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结论</a:t>
            </a:r>
            <a:r>
              <a:rPr sz="2550" b="0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与总</a:t>
            </a:r>
            <a:r>
              <a:rPr sz="2550" b="0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结</a:t>
            </a:r>
            <a:endParaRPr sz="255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" name="TextBox 27">
            <a:extLst xmlns:a="http://schemas.openxmlformats.org/drawingml/2006/main">
              <a:ext uri="{FF2B5EF4-FFF2-40B4-BE49-F238E27FC236}">
                <a16:creationId xmlns:a16="http://schemas.microsoft.com/office/drawing/2014/main" id="{F7D9B2E9-6CE7-4B4F-9941-EDA61E003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FFFFFF">
                    <a:alpha val="70000"/>
                  </a:srgbClr>
                </a:solidFill>
                <a:latin typeface="Arial"/>
                <a:ea typeface="Arial"/>
                <a:cs typeface="Arial"/>
              </a:rPr>
              <a:t>04</a:t>
            </a:r>
            <a:endParaRPr sz="105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164103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8" name="TextBox 2">
            <a:extLst xmlns:a="http://schemas.openxmlformats.org/drawingml/2006/main">
              <a:ext uri="{FF2B5EF4-FFF2-40B4-BE49-F238E27FC236}">
                <a16:creationId xmlns:a16="http://schemas.microsoft.com/office/drawing/2014/main" id="{3ADDBD1C-E820-4EFA-A638-9F735B749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960084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UI Agent 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就是在增加一个助手，去提高整条链的效率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" name="Rectangle 3">
            <a:extLst xmlns:a="http://schemas.openxmlformats.org/drawingml/2006/main">
              <a:ext uri="{FF2B5EF4-FFF2-40B4-BE49-F238E27FC236}">
                <a16:creationId xmlns:a16="http://schemas.microsoft.com/office/drawing/2014/main" id="{79616A22-2552-459A-AACF-0D91882CA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553760" y="619200"/>
            <a:ext cx="95148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0" name="TextBox 4">
            <a:extLst xmlns:a="http://schemas.openxmlformats.org/drawingml/2006/main">
              <a:ext uri="{FF2B5EF4-FFF2-40B4-BE49-F238E27FC236}">
                <a16:creationId xmlns:a16="http://schemas.microsoft.com/office/drawing/2014/main" id="{D1B054CD-7C99-4E9F-BDFC-F5C4BF452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641600" y="692640"/>
            <a:ext cx="7758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问题定义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A6C75BD-5BED-458F-B7DA-AEEC5D35C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3" name="TextBox 7">
            <a:extLst xmlns:a="http://schemas.openxmlformats.org/drawingml/2006/main">
              <a:ext uri="{FF2B5EF4-FFF2-40B4-BE49-F238E27FC236}">
                <a16:creationId xmlns:a16="http://schemas.microsoft.com/office/drawing/2014/main" id="{7461ED79-A02A-4B03-A134-193AC47F7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1587960"/>
            <a:ext cx="163512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游戏 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UI 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的生产链</a:t>
            </a:r>
            <a:r>
              <a:rPr sz="13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条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4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6B1573E-750B-482C-8E54-785429CB1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962000"/>
            <a:ext cx="1427760" cy="60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5" name="TextBox 9">
            <a:extLst xmlns:a="http://schemas.openxmlformats.org/drawingml/2006/main">
              <a:ext uri="{FF2B5EF4-FFF2-40B4-BE49-F238E27FC236}">
                <a16:creationId xmlns:a16="http://schemas.microsoft.com/office/drawing/2014/main" id="{F2F30568-7BC3-4174-9B09-DBFB4AD18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69640" y="2069640"/>
            <a:ext cx="46008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策划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6" name="TextBox 10">
            <a:extLst xmlns:a="http://schemas.openxmlformats.org/drawingml/2006/main">
              <a:ext uri="{FF2B5EF4-FFF2-40B4-BE49-F238E27FC236}">
                <a16:creationId xmlns:a16="http://schemas.microsoft.com/office/drawing/2014/main" id="{5002231D-0FB6-4631-A22D-43C87E1BE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12040" y="2343960"/>
            <a:ext cx="57492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提</a:t>
            </a: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出</a:t>
            </a: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需</a:t>
            </a: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求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7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10E2056C-CA19-4B1E-A1E7-47BDE26FD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343240" y="1962000"/>
            <a:ext cx="1427760" cy="60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8" name="TextBox 12">
            <a:extLst xmlns:a="http://schemas.openxmlformats.org/drawingml/2006/main">
              <a:ext uri="{FF2B5EF4-FFF2-40B4-BE49-F238E27FC236}">
                <a16:creationId xmlns:a16="http://schemas.microsoft.com/office/drawing/2014/main" id="{C815B1D5-AEFA-4A09-AC90-6CBB7F6F3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854800" y="2069640"/>
            <a:ext cx="405720" cy="250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UX  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9" name="TextBox 13">
            <a:extLst xmlns:a="http://schemas.openxmlformats.org/drawingml/2006/main">
              <a:ext uri="{FF2B5EF4-FFF2-40B4-BE49-F238E27FC236}">
                <a16:creationId xmlns:a16="http://schemas.microsoft.com/office/drawing/2014/main" id="{C9EE57DF-72AD-4728-AA85-1B2E0059D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769480" y="2343960"/>
            <a:ext cx="57492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交互方案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0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38775D88-1218-4C23-9668-D14E2D522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000680" y="1962000"/>
            <a:ext cx="1427760" cy="60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1" name="TextBox 15">
            <a:extLst xmlns:a="http://schemas.openxmlformats.org/drawingml/2006/main">
              <a:ext uri="{FF2B5EF4-FFF2-40B4-BE49-F238E27FC236}">
                <a16:creationId xmlns:a16="http://schemas.microsoft.com/office/drawing/2014/main" id="{816A4E35-D2CC-4EF5-BC15-5C7FB30DE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500360" y="2069640"/>
            <a:ext cx="428760" cy="250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GUI 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2" name="TextBox 16">
            <a:extLst xmlns:a="http://schemas.openxmlformats.org/drawingml/2006/main">
              <a:ext uri="{FF2B5EF4-FFF2-40B4-BE49-F238E27FC236}">
                <a16:creationId xmlns:a16="http://schemas.microsoft.com/office/drawing/2014/main" id="{6DB6EED8-B592-4B39-82AB-7973718A2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426920" y="2343960"/>
            <a:ext cx="57492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视觉设计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3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AD34DF93-96E6-42AC-A293-F1DE819F9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57760" y="1905120"/>
            <a:ext cx="1427760" cy="722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00000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4" name="TextBox 18">
            <a:extLst xmlns:a="http://schemas.openxmlformats.org/drawingml/2006/main">
              <a:ext uri="{FF2B5EF4-FFF2-40B4-BE49-F238E27FC236}">
                <a16:creationId xmlns:a16="http://schemas.microsoft.com/office/drawing/2014/main" id="{6886CDB3-F7CC-4B08-8565-9AAF1C6B6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191280" y="2050560"/>
            <a:ext cx="36072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UIP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5" name="TextBox 19">
            <a:extLst xmlns:a="http://schemas.openxmlformats.org/drawingml/2006/main">
              <a:ext uri="{FF2B5EF4-FFF2-40B4-BE49-F238E27FC236}">
                <a16:creationId xmlns:a16="http://schemas.microsoft.com/office/drawing/2014/main" id="{C945ADA6-D00F-4A3B-99D3-8F94C5DC4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872320" y="2343960"/>
            <a:ext cx="99900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在引擎里搭工程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6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A92F1AFB-438C-4B5D-A32F-0C04B7A26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315200" y="1962000"/>
            <a:ext cx="1427760" cy="60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TextBox 21">
            <a:extLst xmlns:a="http://schemas.openxmlformats.org/drawingml/2006/main">
              <a:ext uri="{FF2B5EF4-FFF2-40B4-BE49-F238E27FC236}">
                <a16:creationId xmlns:a16="http://schemas.microsoft.com/office/drawing/2014/main" id="{5B4E6F61-0517-4F95-BA3D-48D168426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61680" y="2069640"/>
            <a:ext cx="336240" cy="250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VX 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8" name="TextBox 22">
            <a:extLst xmlns:a="http://schemas.openxmlformats.org/drawingml/2006/main">
              <a:ext uri="{FF2B5EF4-FFF2-40B4-BE49-F238E27FC236}">
                <a16:creationId xmlns:a16="http://schemas.microsoft.com/office/drawing/2014/main" id="{F1B4DE45-492A-4B2C-9A24-E6A77EF79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70880" y="2343960"/>
            <a:ext cx="71640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特效与动画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9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36177845-1D7C-449E-8955-5C3DC9E26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72640" y="1962000"/>
            <a:ext cx="1427760" cy="60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0" name="TextBox 24">
            <a:extLst xmlns:a="http://schemas.openxmlformats.org/drawingml/2006/main">
              <a:ext uri="{FF2B5EF4-FFF2-40B4-BE49-F238E27FC236}">
                <a16:creationId xmlns:a16="http://schemas.microsoft.com/office/drawing/2014/main" id="{89181268-1AB6-4872-90D2-16A866AF4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56480" y="2069640"/>
            <a:ext cx="46008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程序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1" name="TextBox 25">
            <a:extLst xmlns:a="http://schemas.openxmlformats.org/drawingml/2006/main">
              <a:ext uri="{FF2B5EF4-FFF2-40B4-BE49-F238E27FC236}">
                <a16:creationId xmlns:a16="http://schemas.microsoft.com/office/drawing/2014/main" id="{36738B82-2E3E-43AB-A39E-2FE3297A5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257400" y="2343960"/>
            <a:ext cx="85752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接入游戏逻辑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2" name="Freeform 26">
            <a:extLst xmlns:a="http://schemas.openxmlformats.org/drawingml/2006/main">
              <a:ext uri="{FF2B5EF4-FFF2-40B4-BE49-F238E27FC236}">
                <a16:creationId xmlns:a16="http://schemas.microsoft.com/office/drawing/2014/main" id="{229D0E55-063A-4D47-8E7B-E2ABB4D28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152800" y="2266920"/>
            <a:ext cx="151200" cy="8280"/>
          </a:xfrm>
          <a:custGeom xmlns:a="http://schemas.openxmlformats.org/drawingml/2006/main">
            <a:gdLst>
              <a:gd name="textAreaLeft" fmla="*/ 0 w 151200"/>
              <a:gd name="textAreaRight" fmla="*/ 152280 w 151200"/>
              <a:gd name="textAreaTop" fmla="*/ 0 h 8280"/>
              <a:gd name="textAreaBottom" fmla="*/ 9360 h 8280"/>
            </a:gdLst>
            <a:rect l="textAreaLeft" t="textAreaTop" r="textAreaRight" b="textAreaBottom"/>
            <a:pathLst>
              <a:path w="152400" h="9525">
                <a:moveTo>
                  <a:pt x="0" y="0"/>
                </a:moveTo>
                <a:lnTo>
                  <a:pt x="152400" y="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75600" tIns="-35640" rIns="756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3" name="Freeform 27">
            <a:extLst xmlns:a="http://schemas.openxmlformats.org/drawingml/2006/main">
              <a:ext uri="{FF2B5EF4-FFF2-40B4-BE49-F238E27FC236}">
                <a16:creationId xmlns:a16="http://schemas.microsoft.com/office/drawing/2014/main" id="{5B62811E-B63C-4BC0-AC16-045BD38B0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809880" y="2266920"/>
            <a:ext cx="151200" cy="8280"/>
          </a:xfrm>
          <a:custGeom xmlns:a="http://schemas.openxmlformats.org/drawingml/2006/main">
            <a:gdLst>
              <a:gd name="textAreaLeft" fmla="*/ 0 w 151200"/>
              <a:gd name="textAreaRight" fmla="*/ 152280 w 151200"/>
              <a:gd name="textAreaTop" fmla="*/ 0 h 8280"/>
              <a:gd name="textAreaBottom" fmla="*/ 9360 h 8280"/>
            </a:gdLst>
            <a:rect l="textAreaLeft" t="textAreaTop" r="textAreaRight" b="textAreaBottom"/>
            <a:pathLst>
              <a:path w="152400" h="9525">
                <a:moveTo>
                  <a:pt x="0" y="0"/>
                </a:moveTo>
                <a:lnTo>
                  <a:pt x="152400" y="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75600" tIns="-35640" rIns="756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4" name="Freeform 28">
            <a:extLst xmlns:a="http://schemas.openxmlformats.org/drawingml/2006/main">
              <a:ext uri="{FF2B5EF4-FFF2-40B4-BE49-F238E27FC236}">
                <a16:creationId xmlns:a16="http://schemas.microsoft.com/office/drawing/2014/main" id="{23A5F089-38CA-48E4-8947-4A1B9B0D4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467320" y="2266920"/>
            <a:ext cx="151200" cy="8280"/>
          </a:xfrm>
          <a:custGeom xmlns:a="http://schemas.openxmlformats.org/drawingml/2006/main">
            <a:gdLst>
              <a:gd name="textAreaLeft" fmla="*/ 0 w 151200"/>
              <a:gd name="textAreaRight" fmla="*/ 152280 w 151200"/>
              <a:gd name="textAreaTop" fmla="*/ 0 h 8280"/>
              <a:gd name="textAreaBottom" fmla="*/ 9360 h 8280"/>
            </a:gdLst>
            <a:rect l="textAreaLeft" t="textAreaTop" r="textAreaRight" b="textAreaBottom"/>
            <a:pathLst>
              <a:path w="152400" h="9525">
                <a:moveTo>
                  <a:pt x="0" y="0"/>
                </a:moveTo>
                <a:lnTo>
                  <a:pt x="152400" y="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C00000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75600" tIns="-35640" rIns="756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5" name="Freeform 29">
            <a:extLst xmlns:a="http://schemas.openxmlformats.org/drawingml/2006/main">
              <a:ext uri="{FF2B5EF4-FFF2-40B4-BE49-F238E27FC236}">
                <a16:creationId xmlns:a16="http://schemas.microsoft.com/office/drawing/2014/main" id="{820D607D-A27B-48A0-85FC-4F41C1998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124760" y="2266920"/>
            <a:ext cx="151200" cy="8280"/>
          </a:xfrm>
          <a:custGeom xmlns:a="http://schemas.openxmlformats.org/drawingml/2006/main">
            <a:gdLst>
              <a:gd name="textAreaLeft" fmla="*/ 0 w 151200"/>
              <a:gd name="textAreaRight" fmla="*/ 152280 w 151200"/>
              <a:gd name="textAreaTop" fmla="*/ 0 h 8280"/>
              <a:gd name="textAreaBottom" fmla="*/ 9360 h 8280"/>
            </a:gdLst>
            <a:rect l="textAreaLeft" t="textAreaTop" r="textAreaRight" b="textAreaBottom"/>
            <a:pathLst>
              <a:path w="152400" h="9525">
                <a:moveTo>
                  <a:pt x="0" y="0"/>
                </a:moveTo>
                <a:lnTo>
                  <a:pt x="152400" y="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C00000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75600" tIns="-35640" rIns="756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6" name="Freeform 30">
            <a:extLst xmlns:a="http://schemas.openxmlformats.org/drawingml/2006/main">
              <a:ext uri="{FF2B5EF4-FFF2-40B4-BE49-F238E27FC236}">
                <a16:creationId xmlns:a16="http://schemas.microsoft.com/office/drawing/2014/main" id="{CD3EF9B1-8FBF-4645-8BB3-F6B963C89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782200" y="2266920"/>
            <a:ext cx="151200" cy="8280"/>
          </a:xfrm>
          <a:custGeom xmlns:a="http://schemas.openxmlformats.org/drawingml/2006/main">
            <a:gdLst>
              <a:gd name="textAreaLeft" fmla="*/ 0 w 151200"/>
              <a:gd name="textAreaRight" fmla="*/ 152280 w 151200"/>
              <a:gd name="textAreaTop" fmla="*/ 0 h 8280"/>
              <a:gd name="textAreaBottom" fmla="*/ 9360 h 8280"/>
            </a:gdLst>
            <a:rect l="textAreaLeft" t="textAreaTop" r="textAreaRight" b="textAreaBottom"/>
            <a:pathLst>
              <a:path w="152400" h="9525">
                <a:moveTo>
                  <a:pt x="0" y="0"/>
                </a:moveTo>
                <a:lnTo>
                  <a:pt x="152400" y="0"/>
                </a:lnTo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 w="9525">
            <a:solidFill>
              <a:srgbClr val="D8D8D8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75600" tIns="-35640" rIns="756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7" name="TextBox 31">
            <a:extLst xmlns:a="http://schemas.openxmlformats.org/drawingml/2006/main">
              <a:ext uri="{FF2B5EF4-FFF2-40B4-BE49-F238E27FC236}">
                <a16:creationId xmlns:a16="http://schemas.microsoft.com/office/drawing/2014/main" id="{D2D8305C-585C-4EA8-A25C-E2DA36F29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39040" y="2709000"/>
            <a:ext cx="146484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我们把边界放在这里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8" name="Rectangle 33">
            <a:extLst xmlns:a="http://schemas.openxmlformats.org/drawingml/2006/main">
              <a:ext uri="{FF2B5EF4-FFF2-40B4-BE49-F238E27FC236}">
                <a16:creationId xmlns:a16="http://schemas.microsoft.com/office/drawing/2014/main" id="{443EC7A2-D1F5-4D4A-BD6F-4041A0FC7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5268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0" name="TextBox 34">
            <a:extLst xmlns:a="http://schemas.openxmlformats.org/drawingml/2006/main">
              <a:ext uri="{FF2B5EF4-FFF2-40B4-BE49-F238E27FC236}">
                <a16:creationId xmlns:a16="http://schemas.microsoft.com/office/drawing/2014/main" id="{983E899D-426E-478E-9457-68FC7E30C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8960" y="3702240"/>
            <a:ext cx="39636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 spc="150">
                <a:solidFill>
                  <a:srgbClr val="8A8A8A"/>
                </a:solidFill>
                <a:latin typeface="Arial"/>
                <a:ea typeface="Arial"/>
                <a:cs typeface="Arial"/>
              </a:rPr>
              <a:t>输入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1" name="TextBox 35">
            <a:extLst xmlns:a="http://schemas.openxmlformats.org/drawingml/2006/main">
              <a:ext uri="{FF2B5EF4-FFF2-40B4-BE49-F238E27FC236}">
                <a16:creationId xmlns:a16="http://schemas.microsoft.com/office/drawing/2014/main" id="{E6BE22E6-2F9B-4D08-8B9E-04724C7D8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5720" y="4037760"/>
            <a:ext cx="239436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Figma / PSD </a:t>
            </a:r>
            <a:r>
              <a:rPr sz="19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设计稿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2" name="TextBox 36">
            <a:extLst xmlns:a="http://schemas.openxmlformats.org/drawingml/2006/main">
              <a:ext uri="{FF2B5EF4-FFF2-40B4-BE49-F238E27FC236}">
                <a16:creationId xmlns:a16="http://schemas.microsoft.com/office/drawing/2014/main" id="{1EF00505-A495-456A-A51A-6D4BEA23A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5720" y="4418640"/>
            <a:ext cx="159372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少量策划信息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3" name="Rectangle 38">
            <a:extLst xmlns:a="http://schemas.openxmlformats.org/drawingml/2006/main">
              <a:ext uri="{FF2B5EF4-FFF2-40B4-BE49-F238E27FC236}">
                <a16:creationId xmlns:a16="http://schemas.microsoft.com/office/drawing/2014/main" id="{EFCD2CDD-CD54-4FEA-9DF1-E0ECE13FD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880" y="3657600"/>
            <a:ext cx="8280" cy="1141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5" name="TextBox 39">
            <a:extLst xmlns:a="http://schemas.openxmlformats.org/drawingml/2006/main">
              <a:ext uri="{FF2B5EF4-FFF2-40B4-BE49-F238E27FC236}">
                <a16:creationId xmlns:a16="http://schemas.microsoft.com/office/drawing/2014/main" id="{5978C91E-D7C3-4A33-A1E9-EE2BFA0E1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36680" y="3702240"/>
            <a:ext cx="39636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350" b="0" u="none" spc="150">
                <a:solidFill>
                  <a:srgbClr val="8A8A8A"/>
                </a:solidFill>
                <a:latin typeface="Arial"/>
                <a:ea typeface="Arial"/>
                <a:cs typeface="Arial"/>
              </a:rPr>
              <a:t>输出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6" name="TextBox 40">
            <a:extLst xmlns:a="http://schemas.openxmlformats.org/drawingml/2006/main">
              <a:ext uri="{FF2B5EF4-FFF2-40B4-BE49-F238E27FC236}">
                <a16:creationId xmlns:a16="http://schemas.microsoft.com/office/drawing/2014/main" id="{6E626F67-5DDD-4221-8C6E-DB53EE453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33800" y="4037760"/>
            <a:ext cx="236232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完整的 </a:t>
            </a:r>
            <a:r>
              <a:rPr sz="19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UI </a:t>
            </a:r>
            <a:r>
              <a:rPr sz="19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工程文件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7" name="TextBox 41">
            <a:extLst xmlns:a="http://schemas.openxmlformats.org/drawingml/2006/main">
              <a:ext uri="{FF2B5EF4-FFF2-40B4-BE49-F238E27FC236}">
                <a16:creationId xmlns:a16="http://schemas.microsoft.com/office/drawing/2014/main" id="{7CBF9F6F-07B7-4EE4-95D3-B6880CBD6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33800" y="4418640"/>
            <a:ext cx="185616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对应的程序代码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9" name="Rectangle 43">
            <a:extLst xmlns:a="http://schemas.openxmlformats.org/drawingml/2006/main">
              <a:ext uri="{FF2B5EF4-FFF2-40B4-BE49-F238E27FC236}">
                <a16:creationId xmlns:a16="http://schemas.microsoft.com/office/drawing/2014/main" id="{A26EF10E-DDA4-466E-848C-EAC8F8DE4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5257800"/>
            <a:ext cx="37080" cy="9133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0" name="TextBox 44">
            <a:extLst xmlns:a="http://schemas.openxmlformats.org/drawingml/2006/main">
              <a:ext uri="{FF2B5EF4-FFF2-40B4-BE49-F238E27FC236}">
                <a16:creationId xmlns:a16="http://schemas.microsoft.com/office/drawing/2014/main" id="{72EFB19F-6A48-403C-932C-42A13F666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960" y="5365440"/>
            <a:ext cx="709164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审美和设计意图仍然需要人来判断，</a:t>
            </a: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AI </a:t>
            </a: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更适合接手后面的重复劳动。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1" name="TextBox 45">
            <a:extLst xmlns:a="http://schemas.openxmlformats.org/drawingml/2006/main">
              <a:ext uri="{FF2B5EF4-FFF2-40B4-BE49-F238E27FC236}">
                <a16:creationId xmlns:a16="http://schemas.microsoft.com/office/drawing/2014/main" id="{458282C4-968E-4C7C-B030-587FBF816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960" y="5689440"/>
            <a:ext cx="436356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UI Agent </a:t>
            </a: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增加的是一个不知疲倦的助手，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2" name="TextBox 46">
            <a:extLst xmlns:a="http://schemas.openxmlformats.org/drawingml/2006/main">
              <a:ext uri="{FF2B5EF4-FFF2-40B4-BE49-F238E27FC236}">
                <a16:creationId xmlns:a16="http://schemas.microsoft.com/office/drawing/2014/main" id="{ED035B87-035F-4F1B-B9C0-EEF6D46DB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960" y="5974920"/>
            <a:ext cx="421380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让这条跨岗位生产链的整体效率提上来。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5" name="TextBox 49">
            <a:extLst xmlns:a="http://schemas.openxmlformats.org/drawingml/2006/main">
              <a:ext uri="{FF2B5EF4-FFF2-40B4-BE49-F238E27FC236}">
                <a16:creationId xmlns:a16="http://schemas.microsoft.com/office/drawing/2014/main" id="{61DAF60A-8297-40D3-9D11-D3D3068F4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05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837097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7" name="TextBox 2">
            <a:extLst xmlns:a="http://schemas.openxmlformats.org/drawingml/2006/main">
              <a:ext uri="{FF2B5EF4-FFF2-40B4-BE49-F238E27FC236}">
                <a16:creationId xmlns:a16="http://schemas.microsoft.com/office/drawing/2014/main" id="{712EE18A-553E-4DA8-B24C-408F00753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691668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设计稿是静态的，它只回答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长什么样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8" name="Rectangle 3">
            <a:extLst xmlns:a="http://schemas.openxmlformats.org/drawingml/2006/main">
              <a:ext uri="{FF2B5EF4-FFF2-40B4-BE49-F238E27FC236}">
                <a16:creationId xmlns:a16="http://schemas.microsoft.com/office/drawing/2014/main" id="{1CFE7012-22B2-4554-94BE-DC7E9794F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553760" y="619200"/>
            <a:ext cx="95148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9" name="TextBox 4">
            <a:extLst xmlns:a="http://schemas.openxmlformats.org/drawingml/2006/main">
              <a:ext uri="{FF2B5EF4-FFF2-40B4-BE49-F238E27FC236}">
                <a16:creationId xmlns:a16="http://schemas.microsoft.com/office/drawing/2014/main" id="{369A96F4-F3C3-44ED-BF5E-B5C3F0479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641600" y="692640"/>
            <a:ext cx="7758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问题定义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0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86E91A3-9584-411E-B9BE-34ABFC8A8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2" name="TextBox 7">
            <a:extLst xmlns:a="http://schemas.openxmlformats.org/drawingml/2006/main">
              <a:ext uri="{FF2B5EF4-FFF2-40B4-BE49-F238E27FC236}">
                <a16:creationId xmlns:a16="http://schemas.microsoft.com/office/drawing/2014/main" id="{C8E7F7AC-8BA1-4533-8EED-892192C29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680" y="1413360"/>
            <a:ext cx="248256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设计稿示例（已脱敏）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3" name="TextBox 8">
            <a:extLst xmlns:a="http://schemas.openxmlformats.org/drawingml/2006/main">
              <a:ext uri="{FF2B5EF4-FFF2-40B4-BE49-F238E27FC236}">
                <a16:creationId xmlns:a16="http://schemas.microsoft.com/office/drawing/2014/main" id="{13FAEBDB-3B67-424A-A16E-1096B383E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64960" y="1413360"/>
            <a:ext cx="90756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2560 × 1440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7" name="TextBox 12">
            <a:extLst xmlns:a="http://schemas.openxmlformats.org/drawingml/2006/main">
              <a:ext uri="{FF2B5EF4-FFF2-40B4-BE49-F238E27FC236}">
                <a16:creationId xmlns:a16="http://schemas.microsoft.com/office/drawing/2014/main" id="{98FFE04F-3F21-4FC2-B36A-970AB8A6B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2600" y="1413360"/>
            <a:ext cx="144468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 spc="150">
                <a:solidFill>
                  <a:srgbClr val="8A8A8A"/>
                </a:solidFill>
                <a:latin typeface="Arial"/>
                <a:ea typeface="Arial"/>
                <a:cs typeface="Arial"/>
              </a:rPr>
              <a:t>这张图能交付什么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8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0A167380-B9B5-489E-96E2-ECDA7304C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8720" y="1771560"/>
            <a:ext cx="365652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9" name="TextBox 14">
            <a:extLst xmlns:a="http://schemas.openxmlformats.org/drawingml/2006/main">
              <a:ext uri="{FF2B5EF4-FFF2-40B4-BE49-F238E27FC236}">
                <a16:creationId xmlns:a16="http://schemas.microsoft.com/office/drawing/2014/main" id="{2021D47D-876F-4AA8-A19B-A495B06B6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0080" y="1917360"/>
            <a:ext cx="46008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像素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0" name="TextBox 15">
            <a:extLst xmlns:a="http://schemas.openxmlformats.org/drawingml/2006/main">
              <a:ext uri="{FF2B5EF4-FFF2-40B4-BE49-F238E27FC236}">
                <a16:creationId xmlns:a16="http://schemas.microsoft.com/office/drawing/2014/main" id="{D5FA1466-D787-43AA-811D-D2AC18427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0080" y="2260440"/>
            <a:ext cx="112644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位置与尺寸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1" name="TextBox 16">
            <a:extLst xmlns:a="http://schemas.openxmlformats.org/drawingml/2006/main">
              <a:ext uri="{FF2B5EF4-FFF2-40B4-BE49-F238E27FC236}">
                <a16:creationId xmlns:a16="http://schemas.microsoft.com/office/drawing/2014/main" id="{4719CC52-659C-4B84-8CA9-D28618692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0080" y="2603160"/>
            <a:ext cx="179280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图层名与图层分组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2" name="TextBox 17">
            <a:extLst xmlns:a="http://schemas.openxmlformats.org/drawingml/2006/main">
              <a:ext uri="{FF2B5EF4-FFF2-40B4-BE49-F238E27FC236}">
                <a16:creationId xmlns:a16="http://schemas.microsoft.com/office/drawing/2014/main" id="{FBE7F9AF-D20A-4633-B85C-1F9F285A7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0080" y="2946240"/>
            <a:ext cx="201492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不透明度与混合模式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3" name="TextBox 18">
            <a:extLst xmlns:a="http://schemas.openxmlformats.org/drawingml/2006/main">
              <a:ext uri="{FF2B5EF4-FFF2-40B4-BE49-F238E27FC236}">
                <a16:creationId xmlns:a16="http://schemas.microsoft.com/office/drawing/2014/main" id="{E7E46B37-38E3-4735-A115-80309FDF7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0080" y="3288960"/>
            <a:ext cx="90432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文字内容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4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8CCCC2E2-3EF6-4B49-B7BA-B8AC72E3A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8720" y="3695760"/>
            <a:ext cx="365652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5" name="TextBox 20">
            <a:extLst xmlns:a="http://schemas.openxmlformats.org/drawingml/2006/main">
              <a:ext uri="{FF2B5EF4-FFF2-40B4-BE49-F238E27FC236}">
                <a16:creationId xmlns:a16="http://schemas.microsoft.com/office/drawing/2014/main" id="{5A17487E-100F-4B8D-B677-8A624E121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1520" y="3922920"/>
            <a:ext cx="192492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这些信息都是静态的，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6" name="TextBox 21">
            <a:extLst xmlns:a="http://schemas.openxmlformats.org/drawingml/2006/main">
              <a:ext uri="{FF2B5EF4-FFF2-40B4-BE49-F238E27FC236}">
                <a16:creationId xmlns:a16="http://schemas.microsoft.com/office/drawing/2014/main" id="{E415AA44-ECA9-4702-9CEF-D17E1041B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1520" y="4189680"/>
            <a:ext cx="249840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主要面向人理解与视觉确认。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7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F653F07E-C9DA-49C5-8324-B328A854A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8720" y="4686480"/>
            <a:ext cx="37080" cy="7228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8" name="TextBox 23">
            <a:extLst xmlns:a="http://schemas.openxmlformats.org/drawingml/2006/main">
              <a:ext uri="{FF2B5EF4-FFF2-40B4-BE49-F238E27FC236}">
                <a16:creationId xmlns:a16="http://schemas.microsoft.com/office/drawing/2014/main" id="{E3056446-BBB9-4691-A8D5-5F41B156A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029800" y="4777920"/>
            <a:ext cx="233244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它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只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回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答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一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个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问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题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—</a:t>
            </a: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—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9" name="TextBox 24">
            <a:extLst xmlns:a="http://schemas.openxmlformats.org/drawingml/2006/main">
              <a:ext uri="{FF2B5EF4-FFF2-40B4-BE49-F238E27FC236}">
                <a16:creationId xmlns:a16="http://schemas.microsoft.com/office/drawing/2014/main" id="{F6CAA0C0-4D1E-48C9-8DA1-4936D7721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029800" y="5101560"/>
            <a:ext cx="154368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它长什么样。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2" name="TextBox 27">
            <a:extLst xmlns:a="http://schemas.openxmlformats.org/drawingml/2006/main">
              <a:ext uri="{FF2B5EF4-FFF2-40B4-BE49-F238E27FC236}">
                <a16:creationId xmlns:a16="http://schemas.microsoft.com/office/drawing/2014/main" id="{4DA06EF6-D219-43D3-A651-F3E13195A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06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3" name="REDACTED__design-screenshot">
            <a:extLst xmlns:a="http://schemas.openxmlformats.org/drawingml/2006/main">
              <a:ext uri="{FF2B5EF4-FFF2-40B4-BE49-F238E27FC236}">
                <a16:creationId xmlns:a16="http://schemas.microsoft.com/office/drawing/2014/main" id="{95ACFAAC-44BB-4406-961D-E6750BD35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678180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40551349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4" name="TextBox 2">
            <a:extLst xmlns:a="http://schemas.openxmlformats.org/drawingml/2006/main">
              <a:ext uri="{FF2B5EF4-FFF2-40B4-BE49-F238E27FC236}">
                <a16:creationId xmlns:a16="http://schemas.microsoft.com/office/drawing/2014/main" id="{A0DA5042-2AB4-4B91-A993-7ACB7A5EA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611100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工程文件还必须回答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它怎么运作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"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5" name="Rectangle 3">
            <a:extLst xmlns:a="http://schemas.openxmlformats.org/drawingml/2006/main">
              <a:ext uri="{FF2B5EF4-FFF2-40B4-BE49-F238E27FC236}">
                <a16:creationId xmlns:a16="http://schemas.microsoft.com/office/drawing/2014/main" id="{84DDEE42-969D-4A46-ABD7-ECB83EB1B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553760" y="619200"/>
            <a:ext cx="95148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6" name="TextBox 4">
            <a:extLst xmlns:a="http://schemas.openxmlformats.org/drawingml/2006/main">
              <a:ext uri="{FF2B5EF4-FFF2-40B4-BE49-F238E27FC236}">
                <a16:creationId xmlns:a16="http://schemas.microsoft.com/office/drawing/2014/main" id="{94FEE422-CCA7-48AD-8D83-0B05C10AE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641600" y="692640"/>
            <a:ext cx="7758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问题定义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E22FB49-5DE1-4080-B8BA-55F04485F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9" name="TextBox 7">
            <a:extLst xmlns:a="http://schemas.openxmlformats.org/drawingml/2006/main">
              <a:ext uri="{FF2B5EF4-FFF2-40B4-BE49-F238E27FC236}">
                <a16:creationId xmlns:a16="http://schemas.microsoft.com/office/drawing/2014/main" id="{27D709B2-05E6-4013-97C8-46607340C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9680" y="1413360"/>
            <a:ext cx="333540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编辑器中的 UI 工程（已脱敏）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4" name="TextBox 12">
            <a:extLst xmlns:a="http://schemas.openxmlformats.org/drawingml/2006/main">
              <a:ext uri="{FF2B5EF4-FFF2-40B4-BE49-F238E27FC236}">
                <a16:creationId xmlns:a16="http://schemas.microsoft.com/office/drawing/2014/main" id="{6DEF0746-893D-4A00-B07F-3831A05AE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6360" y="5612760"/>
            <a:ext cx="136728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节点层级与控件类型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5" name="TextBox 13">
            <a:extLst xmlns:a="http://schemas.openxmlformats.org/drawingml/2006/main">
              <a:ext uri="{FF2B5EF4-FFF2-40B4-BE49-F238E27FC236}">
                <a16:creationId xmlns:a16="http://schemas.microsoft.com/office/drawing/2014/main" id="{8C8FBF44-F77F-4D9E-A80F-FB4C06E41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527920" y="5612760"/>
            <a:ext cx="3191760" cy="218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120" b="0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动画时序（关键帧）——设计稿里完全没有这一层</a:t>
            </a:r>
            <a:endParaRPr sz="11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7" name="TextBox 15">
            <a:extLst xmlns:a="http://schemas.openxmlformats.org/drawingml/2006/main">
              <a:ext uri="{FF2B5EF4-FFF2-40B4-BE49-F238E27FC236}">
                <a16:creationId xmlns:a16="http://schemas.microsoft.com/office/drawing/2014/main" id="{2527C798-C51F-47D0-91CE-7ACA54A92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2600" y="1413360"/>
            <a:ext cx="1808280" cy="233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00" b="0" u="none" spc="150">
                <a:solidFill>
                  <a:srgbClr val="8A8A8A"/>
                </a:solidFill>
                <a:latin typeface="Arial"/>
                <a:ea typeface="Arial"/>
                <a:cs typeface="Arial"/>
              </a:rPr>
              <a:t>工程文件还要回答什么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8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158DB819-D06F-4D7B-83D3-58AEA6C43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8720" y="1771560"/>
            <a:ext cx="365652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9" name="TextBox 17">
            <a:extLst xmlns:a="http://schemas.openxmlformats.org/drawingml/2006/main">
              <a:ext uri="{FF2B5EF4-FFF2-40B4-BE49-F238E27FC236}">
                <a16:creationId xmlns:a16="http://schemas.microsoft.com/office/drawing/2014/main" id="{6F37CC68-371D-4DEE-A045-E62524F15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2240" y="1919880"/>
            <a:ext cx="173484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外观那一半可以对上：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0" name="TextBox 18">
            <a:extLst xmlns:a="http://schemas.openxmlformats.org/drawingml/2006/main">
              <a:ext uri="{FF2B5EF4-FFF2-40B4-BE49-F238E27FC236}">
                <a16:creationId xmlns:a16="http://schemas.microsoft.com/office/drawing/2014/main" id="{B5B84996-F27D-4AC0-AD1B-C3F1DE46A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2240" y="2186640"/>
            <a:ext cx="24760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位置尺寸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·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层级结构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· </a:t>
            </a:r>
            <a:r>
              <a:rPr sz="128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资源引用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1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D2AD081D-9BBB-4EFC-B509-0672DD4CB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8720" y="2533680"/>
            <a:ext cx="365652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2" name="TextBox 20">
            <a:extLst xmlns:a="http://schemas.openxmlformats.org/drawingml/2006/main">
              <a:ext uri="{FF2B5EF4-FFF2-40B4-BE49-F238E27FC236}">
                <a16:creationId xmlns:a16="http://schemas.microsoft.com/office/drawing/2014/main" id="{03A32BBA-493C-47A9-B44A-3B97A6E5C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2240" y="2719800"/>
            <a:ext cx="25966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2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但这一列，设计稿一项都不提供：</a:t>
            </a:r>
            <a:endParaRPr sz="12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3" name="TextBox 21">
            <a:extLst xmlns:a="http://schemas.openxmlformats.org/drawingml/2006/main">
              <a:ext uri="{FF2B5EF4-FFF2-40B4-BE49-F238E27FC236}">
                <a16:creationId xmlns:a16="http://schemas.microsoft.com/office/drawing/2014/main" id="{949C06D6-4657-493F-9A50-80BB430E6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39360" y="3063240"/>
            <a:ext cx="103500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控件类型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4" name="TextBox 22">
            <a:extLst xmlns:a="http://schemas.openxmlformats.org/drawingml/2006/main">
              <a:ext uri="{FF2B5EF4-FFF2-40B4-BE49-F238E27FC236}">
                <a16:creationId xmlns:a16="http://schemas.microsoft.com/office/drawing/2014/main" id="{DFBDFC6C-3781-482B-A764-1F2019D27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39360" y="3425040"/>
            <a:ext cx="103500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交互状态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5" name="TextBox 23">
            <a:extLst xmlns:a="http://schemas.openxmlformats.org/drawingml/2006/main">
              <a:ext uri="{FF2B5EF4-FFF2-40B4-BE49-F238E27FC236}">
                <a16:creationId xmlns:a16="http://schemas.microsoft.com/office/drawing/2014/main" id="{BA189354-4EC3-4A40-917E-56F96611B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39360" y="3787200"/>
            <a:ext cx="103500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动画时序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6" name="TextBox 24">
            <a:extLst xmlns:a="http://schemas.openxmlformats.org/drawingml/2006/main">
              <a:ext uri="{FF2B5EF4-FFF2-40B4-BE49-F238E27FC236}">
                <a16:creationId xmlns:a16="http://schemas.microsoft.com/office/drawing/2014/main" id="{B7F31E6A-FBD3-4470-9982-E74D02AA0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39360" y="4149000"/>
            <a:ext cx="1289520" cy="35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80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自适应规则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7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0FA54903-6F39-4DE1-A6F1-CBB915F2D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48720" y="4933800"/>
            <a:ext cx="37080" cy="4752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8" name="TextBox 26">
            <a:extLst xmlns:a="http://schemas.openxmlformats.org/drawingml/2006/main">
              <a:ext uri="{FF2B5EF4-FFF2-40B4-BE49-F238E27FC236}">
                <a16:creationId xmlns:a16="http://schemas.microsoft.com/office/drawing/2014/main" id="{FDF561FA-08E4-4213-A09B-928289E84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031960" y="5008680"/>
            <a:ext cx="161928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不是画得不够细，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9" name="TextBox 27">
            <a:extLst xmlns:a="http://schemas.openxmlformats.org/drawingml/2006/main">
              <a:ext uri="{FF2B5EF4-FFF2-40B4-BE49-F238E27FC236}">
                <a16:creationId xmlns:a16="http://schemas.microsoft.com/office/drawing/2014/main" id="{E57D9A8E-7C2B-41BA-9988-3223FA718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031960" y="5237280"/>
            <a:ext cx="161928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是从来不在图里。</a:t>
            </a:r>
            <a:endParaRPr sz="14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2" name="TextBox 30">
            <a:extLst xmlns:a="http://schemas.openxmlformats.org/drawingml/2006/main">
              <a:ext uri="{FF2B5EF4-FFF2-40B4-BE49-F238E27FC236}">
                <a16:creationId xmlns:a16="http://schemas.microsoft.com/office/drawing/2014/main" id="{F48C1537-48A3-442D-9896-1C4EC840D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07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3" name="REDACTED__editor-screenshot">
            <a:extLst xmlns:a="http://schemas.openxmlformats.org/drawingml/2006/main">
              <a:ext uri="{FF2B5EF4-FFF2-40B4-BE49-F238E27FC236}">
                <a16:creationId xmlns:a16="http://schemas.microsoft.com/office/drawing/2014/main" id="{F5BA2953-21B4-40B2-8921-896EC46C9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6781800" cy="392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2507401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4" name="TextBox 2">
            <a:extLst xmlns:a="http://schemas.openxmlformats.org/drawingml/2006/main">
              <a:ext uri="{FF2B5EF4-FFF2-40B4-BE49-F238E27FC236}">
                <a16:creationId xmlns:a16="http://schemas.microsoft.com/office/drawing/2014/main" id="{178E1AE0-E59F-4E3A-AE1E-319B7D205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1400" y="568800"/>
            <a:ext cx="3250800" cy="55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谁能补上这</a:t>
            </a:r>
            <a:r>
              <a:rPr sz="28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道鸿沟</a:t>
            </a:r>
            <a:endParaRPr sz="2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5" name="Rectangle 3">
            <a:extLst xmlns:a="http://schemas.openxmlformats.org/drawingml/2006/main">
              <a:ext uri="{FF2B5EF4-FFF2-40B4-BE49-F238E27FC236}">
                <a16:creationId xmlns:a16="http://schemas.microsoft.com/office/drawing/2014/main" id="{48204ED0-88BC-480C-ABC3-D9EFD9DD5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553760" y="619200"/>
            <a:ext cx="95148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6" name="TextBox 4">
            <a:extLst xmlns:a="http://schemas.openxmlformats.org/drawingml/2006/main">
              <a:ext uri="{FF2B5EF4-FFF2-40B4-BE49-F238E27FC236}">
                <a16:creationId xmlns:a16="http://schemas.microsoft.com/office/drawing/2014/main" id="{04E40279-BEA2-40C4-A9AB-46EDC644F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641600" y="692640"/>
            <a:ext cx="775800" cy="26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35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问题定义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704E3DF-9B56-45AD-8FA2-DA9CD5D78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9" name="TextBox 7">
            <a:extLst xmlns:a="http://schemas.openxmlformats.org/drawingml/2006/main">
              <a:ext uri="{FF2B5EF4-FFF2-40B4-BE49-F238E27FC236}">
                <a16:creationId xmlns:a16="http://schemas.microsoft.com/office/drawing/2014/main" id="{4C90E026-6BBC-458C-8AF9-1BA55AEAA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5720" y="1618200"/>
            <a:ext cx="133128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确定性脚本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0" name="TextBox 8">
            <a:extLst xmlns:a="http://schemas.openxmlformats.org/drawingml/2006/main">
              <a:ext uri="{FF2B5EF4-FFF2-40B4-BE49-F238E27FC236}">
                <a16:creationId xmlns:a16="http://schemas.microsoft.com/office/drawing/2014/main" id="{E0F00EE1-C898-4054-9159-13B531821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7520" y="2012760"/>
            <a:ext cx="645732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输出只能来自输入。设计稿里没有的信息，脚本无法自己补出来。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45343A4C-6F9F-4239-B386-F03FD9BD9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478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3" name="TextBox 11">
            <a:extLst xmlns:a="http://schemas.openxmlformats.org/drawingml/2006/main">
              <a:ext uri="{FF2B5EF4-FFF2-40B4-BE49-F238E27FC236}">
                <a16:creationId xmlns:a16="http://schemas.microsoft.com/office/drawing/2014/main" id="{A6414102-410A-4739-94BD-515F2E3B8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5720" y="2970720"/>
            <a:ext cx="133128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图层名约定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4" name="TextBox 12">
            <a:extLst xmlns:a="http://schemas.openxmlformats.org/drawingml/2006/main">
              <a:ext uri="{FF2B5EF4-FFF2-40B4-BE49-F238E27FC236}">
                <a16:creationId xmlns:a16="http://schemas.microsoft.com/office/drawing/2014/main" id="{502BA5FE-94DA-467F-8AA6-DE81AF034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7520" y="3365280"/>
            <a:ext cx="524664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能缓解一部分，但本质是</a:t>
            </a:r>
            <a:r>
              <a:rPr sz="165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把标注工作转移给设计师</a:t>
            </a: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5" name="TextBox 13">
            <a:extLst xmlns:a="http://schemas.openxmlformats.org/drawingml/2006/main">
              <a:ext uri="{FF2B5EF4-FFF2-40B4-BE49-F238E27FC236}">
                <a16:creationId xmlns:a16="http://schemas.microsoft.com/office/drawing/2014/main" id="{9408AFC2-06B1-4C1E-BEA8-E460FAD2B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7520" y="3669840"/>
            <a:ext cx="5943240" cy="321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LLM </a:t>
            </a: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出现以前，这类方案出现过很多次，大多停在 </a:t>
            </a: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Demo</a:t>
            </a:r>
            <a:r>
              <a:rPr sz="16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。</a:t>
            </a:r>
            <a:endParaRPr sz="16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A9F9B674-20DF-4E45-B06A-5C6B0DE82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48000"/>
            <a:ext cx="10819440" cy="828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5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35640" rIns="90000" bIns="-35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8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DBA3C1DE-230E-4C02-84EC-6789A54B8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4400640"/>
            <a:ext cx="10819440" cy="15037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9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65659977-26CB-4C9B-875A-E403747EF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4400640"/>
            <a:ext cx="37080" cy="15037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18720" tIns="45000" rIns="187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0" name="TextBox 18">
            <a:extLst xmlns:a="http://schemas.openxmlformats.org/drawingml/2006/main">
              <a:ext uri="{FF2B5EF4-FFF2-40B4-BE49-F238E27FC236}">
                <a16:creationId xmlns:a16="http://schemas.microsoft.com/office/drawing/2014/main" id="{0F6D8D46-8EC7-4F51-A811-6F9C42389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2480" y="4590000"/>
            <a:ext cx="1396800" cy="3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950" b="1" u="none">
                <a:solidFill>
                  <a:schemeClr val="accent3"/>
                </a:solidFill>
                <a:latin typeface="Arial"/>
                <a:ea typeface="Arial"/>
                <a:cs typeface="Arial"/>
              </a:rPr>
              <a:t>生成式模型</a:t>
            </a:r>
            <a:endParaRPr sz="1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1" name="TextBox 19">
            <a:extLst xmlns:a="http://schemas.openxmlformats.org/drawingml/2006/main">
              <a:ext uri="{FF2B5EF4-FFF2-40B4-BE49-F238E27FC236}">
                <a16:creationId xmlns:a16="http://schemas.microsoft.com/office/drawing/2014/main" id="{9D55555E-E3AA-40D7-9218-4AE4D550E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4640" y="4992480"/>
            <a:ext cx="2779920" cy="307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用预训练积累的先验去推测：</a:t>
            </a:r>
            <a:endParaRPr sz="15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2" name="TextBox 20">
            <a:extLst xmlns:a="http://schemas.openxmlformats.org/drawingml/2006/main">
              <a:ext uri="{FF2B5EF4-FFF2-40B4-BE49-F238E27FC236}">
                <a16:creationId xmlns:a16="http://schemas.microsoft.com/office/drawing/2014/main" id="{50B2A20B-D6CF-4882-88D3-C2EE790B0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4640" y="5278320"/>
            <a:ext cx="4056120" cy="307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一排等距、结构相同的元素，可能是列表；</a:t>
            </a:r>
            <a:endParaRPr sz="15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3" name="TextBox 21">
            <a:extLst xmlns:a="http://schemas.openxmlformats.org/drawingml/2006/main">
              <a:ext uri="{FF2B5EF4-FFF2-40B4-BE49-F238E27FC236}">
                <a16:creationId xmlns:a16="http://schemas.microsoft.com/office/drawing/2014/main" id="{991973C1-D4A0-4B6A-BE26-882F16B45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4640" y="5545080"/>
            <a:ext cx="3205440" cy="307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右上角的小叉，可能是关闭按钮。</a:t>
            </a:r>
            <a:endParaRPr sz="15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5" name="TextBox 23">
            <a:extLst xmlns:a="http://schemas.openxmlformats.org/drawingml/2006/main">
              <a:ext uri="{FF2B5EF4-FFF2-40B4-BE49-F238E27FC236}">
                <a16:creationId xmlns:a16="http://schemas.microsoft.com/office/drawing/2014/main" id="{3B263CE6-C5C3-4501-90BB-D944C544C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77880" y="6097320"/>
            <a:ext cx="7041600" cy="240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8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它是在猜。但第一次可以</a:t>
            </a:r>
            <a:r>
              <a:rPr sz="158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不增加设计师的工作量，也能减少后面那一段的人力。</a:t>
            </a:r>
            <a:endParaRPr sz="158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8" name="TextBox 26">
            <a:extLst xmlns:a="http://schemas.openxmlformats.org/drawingml/2006/main">
              <a:ext uri="{FF2B5EF4-FFF2-40B4-BE49-F238E27FC236}">
                <a16:creationId xmlns:a16="http://schemas.microsoft.com/office/drawing/2014/main" id="{E035C796-B14B-40C6-951F-1D474FC47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8A8A8A"/>
                </a:solidFill>
                <a:latin typeface="Arial"/>
                <a:ea typeface="Arial"/>
                <a:cs typeface="Arial"/>
              </a:rPr>
              <a:t>08</a:t>
            </a:r>
            <a:endParaRPr sz="10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523431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chemeClr val="accen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0" name="Freeform 2">
            <a:extLst xmlns:a="http://schemas.openxmlformats.org/drawingml/2006/main">
              <a:ext uri="{FF2B5EF4-FFF2-40B4-BE49-F238E27FC236}">
                <a16:creationId xmlns:a16="http://schemas.microsoft.com/office/drawing/2014/main" id="{71F51FF4-333D-45AB-85D7-6C4B1FD93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2171880"/>
            <a:ext cx="1713600" cy="468540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4685400"/>
              <a:gd name="textAreaBottom" fmla="*/ 4686480 h 4685400"/>
            </a:gdLst>
            <a:rect l="textAreaLeft" t="textAreaTop" r="textAreaRight" b="textAreaBottom"/>
            <a:pathLst>
              <a:path w="1714500" h="4686300">
                <a:moveTo>
                  <a:pt x="0" y="4686300"/>
                </a:moveTo>
                <a:lnTo>
                  <a:pt x="0" y="685800"/>
                </a:lnTo>
                <a:lnTo>
                  <a:pt x="1714500" y="0"/>
                </a:lnTo>
                <a:lnTo>
                  <a:pt x="1714500" y="4686300"/>
                </a:lnTo>
                <a:close/>
              </a:path>
            </a:pathLst>
          </a:custGeom>
          <a:noFill xmlns:a="http://schemas.openxmlformats.org/drawingml/2006/main"/>
          <a:ln xmlns:a="http://schemas.openxmlformats.org/drawingml/2006/main" w="14288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1" name="Freeform 3">
            <a:extLst xmlns:a="http://schemas.openxmlformats.org/drawingml/2006/main">
              <a:ext uri="{FF2B5EF4-FFF2-40B4-BE49-F238E27FC236}">
                <a16:creationId xmlns:a16="http://schemas.microsoft.com/office/drawing/2014/main" id="{77C85C0A-E9F9-4BAD-9034-B9FDA4FEE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06120" y="2171880"/>
            <a:ext cx="1713600" cy="468540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4685400"/>
              <a:gd name="textAreaBottom" fmla="*/ 4686480 h 4685400"/>
            </a:gdLst>
            <a:rect l="textAreaLeft" t="textAreaTop" r="textAreaRight" b="textAreaBottom"/>
            <a:pathLst>
              <a:path w="1714500" h="4686300">
                <a:moveTo>
                  <a:pt x="0" y="0"/>
                </a:moveTo>
                <a:lnTo>
                  <a:pt x="1714500" y="685800"/>
                </a:lnTo>
                <a:lnTo>
                  <a:pt x="1714500" y="4686300"/>
                </a:lnTo>
                <a:lnTo>
                  <a:pt x="0" y="4686300"/>
                </a:lnTo>
                <a:close/>
              </a:path>
            </a:pathLst>
          </a:custGeom>
          <a:noFill xmlns:a="http://schemas.openxmlformats.org/drawingml/2006/main"/>
          <a:ln xmlns:a="http://schemas.openxmlformats.org/drawingml/2006/main" w="14288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2" name="Freeform 4">
            <a:extLst xmlns:a="http://schemas.openxmlformats.org/drawingml/2006/main">
              <a:ext uri="{FF2B5EF4-FFF2-40B4-BE49-F238E27FC236}">
                <a16:creationId xmlns:a16="http://schemas.microsoft.com/office/drawing/2014/main" id="{B16C37DF-F9EC-45A0-8D42-21DD75DF3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293364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685800"/>
                </a:moveTo>
                <a:lnTo>
                  <a:pt x="1714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3" name="Freeform 5">
            <a:extLst xmlns:a="http://schemas.openxmlformats.org/drawingml/2006/main">
              <a:ext uri="{FF2B5EF4-FFF2-40B4-BE49-F238E27FC236}">
                <a16:creationId xmlns:a16="http://schemas.microsoft.com/office/drawing/2014/main" id="{E2120F57-F70A-49B0-AEB1-AAAF58021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369576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685800"/>
                </a:moveTo>
                <a:lnTo>
                  <a:pt x="1714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4" name="Freeform 6">
            <a:extLst xmlns:a="http://schemas.openxmlformats.org/drawingml/2006/main">
              <a:ext uri="{FF2B5EF4-FFF2-40B4-BE49-F238E27FC236}">
                <a16:creationId xmlns:a16="http://schemas.microsoft.com/office/drawing/2014/main" id="{958D047D-C842-4FAB-9687-6904F0D02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445788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685800"/>
                </a:moveTo>
                <a:lnTo>
                  <a:pt x="1714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5" name="Freeform 7">
            <a:extLst xmlns:a="http://schemas.openxmlformats.org/drawingml/2006/main">
              <a:ext uri="{FF2B5EF4-FFF2-40B4-BE49-F238E27FC236}">
                <a16:creationId xmlns:a16="http://schemas.microsoft.com/office/drawing/2014/main" id="{206AE6A2-6A73-4857-8DB3-A8A7288A4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91440" y="521964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685800"/>
                </a:moveTo>
                <a:lnTo>
                  <a:pt x="171450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6" name="Freeform 8">
            <a:extLst xmlns:a="http://schemas.openxmlformats.org/drawingml/2006/main">
              <a:ext uri="{FF2B5EF4-FFF2-40B4-BE49-F238E27FC236}">
                <a16:creationId xmlns:a16="http://schemas.microsoft.com/office/drawing/2014/main" id="{95122184-8682-4C68-BF8F-A359DB38F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06120" y="293364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0"/>
                </a:moveTo>
                <a:lnTo>
                  <a:pt x="1714500" y="6858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7" name="Freeform 9">
            <a:extLst xmlns:a="http://schemas.openxmlformats.org/drawingml/2006/main">
              <a:ext uri="{FF2B5EF4-FFF2-40B4-BE49-F238E27FC236}">
                <a16:creationId xmlns:a16="http://schemas.microsoft.com/office/drawing/2014/main" id="{30C0272A-0A1D-4991-BA52-F70BE7B0E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06120" y="369576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0"/>
                </a:moveTo>
                <a:lnTo>
                  <a:pt x="1714500" y="6858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8" name="Freeform 10">
            <a:extLst xmlns:a="http://schemas.openxmlformats.org/drawingml/2006/main">
              <a:ext uri="{FF2B5EF4-FFF2-40B4-BE49-F238E27FC236}">
                <a16:creationId xmlns:a16="http://schemas.microsoft.com/office/drawing/2014/main" id="{B7427250-1B9A-4893-AFD1-4BEEC84D7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06120" y="4457880"/>
            <a:ext cx="1713600" cy="684720"/>
          </a:xfrm>
          <a:custGeom xmlns:a="http://schemas.openxmlformats.org/drawingml/2006/main">
            <a:gdLst>
              <a:gd name="textAreaLeft" fmla="*/ 0 w 1713600"/>
              <a:gd name="textAreaRight" fmla="*/ 1714680 w 1713600"/>
              <a:gd name="textAreaTop" fmla="*/ 0 h 684720"/>
              <a:gd name="textAreaBottom" fmla="*/ 685800 h 684720"/>
            </a:gdLst>
            <a:rect l="textAreaLeft" t="textAreaTop" r="textAreaRight" b="textAreaBottom"/>
            <a:pathLst>
              <a:path w="1714500" h="685800">
                <a:moveTo>
                  <a:pt x="0" y="0"/>
                </a:moveTo>
                <a:lnTo>
                  <a:pt x="1714500" y="68580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9" name="Freeform 11">
            <a:extLst xmlns:a="http://schemas.openxmlformats.org/drawingml/2006/main">
              <a:ext uri="{FF2B5EF4-FFF2-40B4-BE49-F238E27FC236}">
                <a16:creationId xmlns:a16="http://schemas.microsoft.com/office/drawing/2014/main" id="{6E667532-67BE-4690-B4DB-AD2289154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48600" y="2514600"/>
            <a:ext cx="8280" cy="4342320"/>
          </a:xfrm>
          <a:custGeom xmlns:a="http://schemas.openxmlformats.org/drawingml/2006/main">
            <a:gdLst>
              <a:gd name="textAreaLeft" fmla="*/ 0 w 8280"/>
              <a:gd name="textAreaRight" fmla="*/ 9360 w 8280"/>
              <a:gd name="textAreaTop" fmla="*/ 0 h 4342320"/>
              <a:gd name="textAreaBottom" fmla="*/ 4343400 h 4342320"/>
            </a:gdLst>
            <a:rect l="textAreaLeft" t="textAreaTop" r="textAreaRight" b="textAreaBottom"/>
            <a:pathLst>
              <a:path w="9525" h="4343400">
                <a:moveTo>
                  <a:pt x="0" y="4343400"/>
                </a:move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0" name="Freeform 12">
            <a:extLst xmlns:a="http://schemas.openxmlformats.org/drawingml/2006/main">
              <a:ext uri="{FF2B5EF4-FFF2-40B4-BE49-F238E27FC236}">
                <a16:creationId xmlns:a16="http://schemas.microsoft.com/office/drawing/2014/main" id="{B3D905DD-925C-4ECD-AA64-6E2134452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763280" y="2514600"/>
            <a:ext cx="8280" cy="4342320"/>
          </a:xfrm>
          <a:custGeom xmlns:a="http://schemas.openxmlformats.org/drawingml/2006/main">
            <a:gdLst>
              <a:gd name="textAreaLeft" fmla="*/ 0 w 8280"/>
              <a:gd name="textAreaRight" fmla="*/ 9360 w 8280"/>
              <a:gd name="textAreaTop" fmla="*/ 0 h 4342320"/>
              <a:gd name="textAreaBottom" fmla="*/ 4343400 h 4342320"/>
            </a:gdLst>
            <a:rect l="textAreaLeft" t="textAreaTop" r="textAreaRight" b="textAreaBottom"/>
            <a:pathLst>
              <a:path w="9525" h="4343400">
                <a:moveTo>
                  <a:pt x="0" y="4343400"/>
                </a:move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320" tIns="45000" rIns="432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2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0686913C-1A2E-41E6-BDD5-BB3370BB8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5800" y="1162080"/>
            <a:ext cx="589320" cy="32292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3" name="TextBox 15">
            <a:extLst xmlns:a="http://schemas.openxmlformats.org/drawingml/2006/main">
              <a:ext uri="{FF2B5EF4-FFF2-40B4-BE49-F238E27FC236}">
                <a16:creationId xmlns:a16="http://schemas.microsoft.com/office/drawing/2014/main" id="{4A13021F-62CD-45DA-8054-53736CA21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3800" y="1253160"/>
            <a:ext cx="373680" cy="24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 defTabSz="457200">
              <a:lnSpc>
                <a:spcPct val="100000"/>
              </a:lnSpc>
              <a:buNone/>
            </a:pPr>
            <a:r>
              <a:rPr sz="1280" b="1" u="none">
                <a:solidFill>
                  <a:schemeClr val="accent1"/>
                </a:solidFill>
                <a:latin typeface="Arial"/>
                <a:ea typeface="Arial"/>
                <a:cs typeface="Arial"/>
              </a:rPr>
              <a:t>承上</a:t>
            </a:r>
            <a:endParaRPr sz="128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4" name="TextBox 16">
            <a:extLst xmlns:a="http://schemas.openxmlformats.org/drawingml/2006/main">
              <a:ext uri="{FF2B5EF4-FFF2-40B4-BE49-F238E27FC236}">
                <a16:creationId xmlns:a16="http://schemas.microsoft.com/office/drawing/2014/main" id="{92327D25-F9F1-44BA-B537-E2751BA6A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459080" y="1228680"/>
            <a:ext cx="56883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500" b="0" u="none">
                <a:solidFill>
                  <a:srgbClr val="FFFFFF">
                    <a:alpha val="88000"/>
                  </a:srgbClr>
                </a:solidFill>
                <a:latin typeface="Arial"/>
                <a:ea typeface="Arial"/>
                <a:cs typeface="Arial"/>
              </a:rPr>
              <a:t>鸿沟已经说清楚了—</a:t>
            </a:r>
            <a:r>
              <a:rPr sz="1500" b="0" u="none">
                <a:solidFill>
                  <a:srgbClr val="FFFFFF">
                    <a:alpha val="88000"/>
                  </a:srgbClr>
                </a:solidFill>
                <a:latin typeface="Arial"/>
                <a:ea typeface="Arial"/>
                <a:cs typeface="Arial"/>
              </a:rPr>
              <a:t>—接下来是我这两个月怎么把它一段段填掉。</a:t>
            </a:r>
            <a:endParaRPr sz="15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6" name="TextBox 18">
            <a:extLst xmlns:a="http://schemas.openxmlformats.org/drawingml/2006/main">
              <a:ext uri="{FF2B5EF4-FFF2-40B4-BE49-F238E27FC236}">
                <a16:creationId xmlns:a16="http://schemas.microsoft.com/office/drawing/2014/main" id="{53EA7083-711A-4415-8474-84894B889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7480" y="1758240"/>
            <a:ext cx="545400" cy="64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3300" b="1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01</a:t>
            </a:r>
            <a:endParaRPr sz="33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7" name="TextBox 19">
            <a:extLst xmlns:a="http://schemas.openxmlformats.org/drawingml/2006/main">
              <a:ext uri="{FF2B5EF4-FFF2-40B4-BE49-F238E27FC236}">
                <a16:creationId xmlns:a16="http://schemas.microsoft.com/office/drawing/2014/main" id="{D8747425-2988-419A-9422-2288EED31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44440" y="1839240"/>
            <a:ext cx="1397880" cy="497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550" b="0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问题定义</a:t>
            </a:r>
            <a:endParaRPr sz="255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8" name="TextBox 20">
            <a:extLst xmlns:a="http://schemas.openxmlformats.org/drawingml/2006/main">
              <a:ext uri="{FF2B5EF4-FFF2-40B4-BE49-F238E27FC236}">
                <a16:creationId xmlns:a16="http://schemas.microsoft.com/office/drawing/2014/main" id="{4D5E9038-087C-4DE5-BF82-0CBAA9AA0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5320" y="3089880"/>
            <a:ext cx="690120" cy="817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42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  <a:endParaRPr sz="42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9" name="TextBox 21">
            <a:extLst xmlns:a="http://schemas.openxmlformats.org/drawingml/2006/main">
              <a:ext uri="{FF2B5EF4-FFF2-40B4-BE49-F238E27FC236}">
                <a16:creationId xmlns:a16="http://schemas.microsoft.com/office/drawing/2014/main" id="{C33BD8FB-D76D-46AB-BD74-0ABB04E34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40480" y="3129840"/>
            <a:ext cx="1898280" cy="64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33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工程实践</a:t>
            </a:r>
            <a:endParaRPr sz="33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0" name="TextBox 22">
            <a:extLst xmlns:a="http://schemas.openxmlformats.org/drawingml/2006/main">
              <a:ext uri="{FF2B5EF4-FFF2-40B4-BE49-F238E27FC236}">
                <a16:creationId xmlns:a16="http://schemas.microsoft.com/office/drawing/2014/main" id="{022FA6C7-F730-4AB6-8542-1915A8FCD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50200" y="3675240"/>
            <a:ext cx="3263040" cy="277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1420" b="0" u="none">
                <a:solidFill>
                  <a:srgbClr val="FFFFFF">
                    <a:alpha val="80000"/>
                  </a:srgbClr>
                </a:solidFill>
                <a:latin typeface="Arial"/>
                <a:ea typeface="Arial"/>
                <a:cs typeface="Arial"/>
              </a:rPr>
              <a:t>四个阶段的技术路线、真实产物与数据</a:t>
            </a:r>
            <a:endParaRPr sz="142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1" name="TextBox 23">
            <a:extLst xmlns:a="http://schemas.openxmlformats.org/drawingml/2006/main">
              <a:ext uri="{FF2B5EF4-FFF2-40B4-BE49-F238E27FC236}">
                <a16:creationId xmlns:a16="http://schemas.microsoft.com/office/drawing/2014/main" id="{5FCD83EE-1234-4169-AE5E-832533ABE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7480" y="4615920"/>
            <a:ext cx="545400" cy="64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3300" b="1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03</a:t>
            </a:r>
            <a:endParaRPr sz="33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2" name="TextBox 24">
            <a:extLst xmlns:a="http://schemas.openxmlformats.org/drawingml/2006/main">
              <a:ext uri="{FF2B5EF4-FFF2-40B4-BE49-F238E27FC236}">
                <a16:creationId xmlns:a16="http://schemas.microsoft.com/office/drawing/2014/main" id="{B66C5228-64D2-4E5E-AA8D-77D1061D4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44440" y="4696920"/>
            <a:ext cx="1741320" cy="497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defTabSz="457200">
              <a:lnSpc>
                <a:spcPct val="100000"/>
              </a:lnSpc>
              <a:buNone/>
            </a:pPr>
            <a:r>
              <a:rPr sz="2550" b="0" u="none">
                <a:solidFill>
                  <a:srgbClr val="FFFFFF">
                    <a:alpha val="32000"/>
                  </a:srgbClr>
                </a:solidFill>
                <a:latin typeface="Arial"/>
                <a:ea typeface="Arial"/>
                <a:cs typeface="Arial"/>
              </a:rPr>
              <a:t>结论与总结</a:t>
            </a:r>
            <a:endParaRPr sz="255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5" name="TextBox 27">
            <a:extLst xmlns:a="http://schemas.openxmlformats.org/drawingml/2006/main">
              <a:ext uri="{FF2B5EF4-FFF2-40B4-BE49-F238E27FC236}">
                <a16:creationId xmlns:a16="http://schemas.microsoft.com/office/drawing/2014/main" id="{614D3EA7-A5BF-4F54-9FE9-8B5C991B6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45400" y="6496920"/>
            <a:ext cx="165240" cy="204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 defTabSz="457200">
              <a:lnSpc>
                <a:spcPct val="100000"/>
              </a:lnSpc>
              <a:buNone/>
            </a:pPr>
            <a:r>
              <a:rPr sz="1050" b="0" u="none">
                <a:solidFill>
                  <a:srgbClr val="FFFFFF">
                    <a:alpha val="70000"/>
                  </a:srgbClr>
                </a:solidFill>
                <a:latin typeface="Arial"/>
                <a:ea typeface="Arial"/>
                <a:cs typeface="Arial"/>
              </a:rPr>
              <a:t>09</a:t>
            </a:r>
            <a:endParaRPr sz="105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787548"/>
      </p:ext>
    </p:extLst>
  </p:cSld>
</p:sld>
</file>

<file path=ppt/theme/theme1.xml><?xml version="1.0" encoding="utf-8"?>
<a:theme xmlns:a="http://schemas.openxmlformats.org/drawingml/2006/main" name="design2ui-talk">
  <a:themeElements>
    <a:clrScheme name="design2ui-talk">
      <a:dk1>
        <a:srgbClr val="404040"/>
      </a:dk1>
      <a:lt1>
        <a:srgbClr val="FFFFFF"/>
      </a:lt1>
      <a:dk2>
        <a:srgbClr val="1F497D"/>
      </a:dk2>
      <a:lt2>
        <a:srgbClr val="F5F5F5"/>
      </a:lt2>
      <a:accent1>
        <a:srgbClr val="C00000"/>
      </a:accent1>
      <a:accent2>
        <a:srgbClr val="C00000"/>
      </a:accent2>
      <a:accent3>
        <a:srgbClr val="1A1A1B"/>
      </a:accent3>
      <a:accent4>
        <a:srgbClr val="C00000"/>
      </a:accent4>
      <a:accent5>
        <a:srgbClr val="D8D8D8"/>
      </a:accent5>
      <a:accent6>
        <a:srgbClr val="EDEDED"/>
      </a:accent6>
      <a:hlink>
        <a:srgbClr val="C00000"/>
      </a:hlink>
      <a:folHlink>
        <a:srgbClr val="1A1A1B"/>
      </a:folHlink>
    </a:clrScheme>
    <a:fontScheme name="design2ui-talk">
      <a:majorFont>
        <a:latin typeface="Arial"/>
        <a:ea typeface="Microsoft YaHei"/>
        <a:cs typeface="Arial"/>
      </a:majorFont>
      <a:minorFont>
        <a:latin typeface="Arial"/>
        <a:ea typeface="Microsoft YaHei"/>
        <a:cs typeface="Arial"/>
      </a:minorFont>
    </a:fontScheme>
    <a:fmtScheme name="design2ui-talk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>
          <a:prstDash val="solid"/>
        </a:ln>
        <a:ln w="25400">
          <a:prstDash val="solid"/>
        </a:ln>
        <a:ln w="3810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2026-08-13T06:57:18.2690000Z</dcterms:created>
  <dcterms:modified xsi:type="dcterms:W3CDTF">2026-08-13T06:57:18.2690000Z</dcterms:modified>
</coreProperties>
</file>